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0"/>
  </p:handoutMasterIdLst>
  <p:sldIdLst>
    <p:sldId id="256" r:id="rId2"/>
    <p:sldId id="300" r:id="rId3"/>
    <p:sldId id="301" r:id="rId4"/>
    <p:sldId id="257" r:id="rId5"/>
    <p:sldId id="259" r:id="rId6"/>
    <p:sldId id="266" r:id="rId7"/>
    <p:sldId id="267" r:id="rId8"/>
    <p:sldId id="268" r:id="rId9"/>
    <p:sldId id="269" r:id="rId10"/>
    <p:sldId id="270" r:id="rId11"/>
    <p:sldId id="271" r:id="rId12"/>
    <p:sldId id="272" r:id="rId13"/>
    <p:sldId id="273" r:id="rId14"/>
    <p:sldId id="262" r:id="rId15"/>
    <p:sldId id="279" r:id="rId16"/>
    <p:sldId id="264" r:id="rId17"/>
    <p:sldId id="265" r:id="rId18"/>
    <p:sldId id="258" r:id="rId19"/>
    <p:sldId id="280" r:id="rId20"/>
    <p:sldId id="281" r:id="rId21"/>
    <p:sldId id="282" r:id="rId22"/>
    <p:sldId id="295" r:id="rId23"/>
    <p:sldId id="284" r:id="rId24"/>
    <p:sldId id="285" r:id="rId25"/>
    <p:sldId id="296" r:id="rId26"/>
    <p:sldId id="286" r:id="rId27"/>
    <p:sldId id="287" r:id="rId28"/>
    <p:sldId id="288" r:id="rId29"/>
    <p:sldId id="289" r:id="rId30"/>
    <p:sldId id="290" r:id="rId31"/>
    <p:sldId id="297" r:id="rId32"/>
    <p:sldId id="291" r:id="rId33"/>
    <p:sldId id="292" r:id="rId34"/>
    <p:sldId id="293" r:id="rId35"/>
    <p:sldId id="298" r:id="rId36"/>
    <p:sldId id="294" r:id="rId37"/>
    <p:sldId id="283" r:id="rId38"/>
    <p:sldId id="299" r:id="rId3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DCE799-0B48-4560-8ACF-523DE5622FC0}"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fr-FR"/>
        </a:p>
      </dgm:t>
    </dgm:pt>
    <dgm:pt modelId="{71DBB752-898A-4807-9288-BD92CDFFD057}">
      <dgm:prSet phldrT="[Texte]"/>
      <dgm:spPr/>
      <dgm:t>
        <a:bodyPr/>
        <a:lstStyle/>
        <a:p>
          <a:r>
            <a:rPr lang="fr-FR" dirty="0" smtClean="0"/>
            <a:t>Niveau central :</a:t>
          </a:r>
          <a:r>
            <a:rPr lang="fr-FR" b="1" dirty="0" smtClean="0">
              <a:solidFill>
                <a:srgbClr val="0070C0"/>
              </a:solidFill>
            </a:rPr>
            <a:t>DC</a:t>
          </a:r>
        </a:p>
        <a:p>
          <a:r>
            <a:rPr lang="fr-FR" b="1" dirty="0" smtClean="0"/>
            <a:t>CHU</a:t>
          </a:r>
          <a:endParaRPr lang="fr-FR" b="1" dirty="0"/>
        </a:p>
      </dgm:t>
    </dgm:pt>
    <dgm:pt modelId="{321896E2-AEB0-4245-A423-ABF2C936EAD3}" type="parTrans" cxnId="{4069C97A-F5E2-4A61-87A4-C68174EC4E3B}">
      <dgm:prSet/>
      <dgm:spPr/>
      <dgm:t>
        <a:bodyPr/>
        <a:lstStyle/>
        <a:p>
          <a:endParaRPr lang="fr-FR"/>
        </a:p>
      </dgm:t>
    </dgm:pt>
    <dgm:pt modelId="{2304B2B2-9FE5-4034-8F8A-8D592D2461AE}" type="sibTrans" cxnId="{4069C97A-F5E2-4A61-87A4-C68174EC4E3B}">
      <dgm:prSet/>
      <dgm:spPr/>
      <dgm:t>
        <a:bodyPr/>
        <a:lstStyle/>
        <a:p>
          <a:endParaRPr lang="fr-FR"/>
        </a:p>
      </dgm:t>
    </dgm:pt>
    <dgm:pt modelId="{2FCBEEEC-05E9-43DB-A8A9-782DE6ED6B2B}">
      <dgm:prSet phldrT="[Texte]"/>
      <dgm:spPr/>
      <dgm:t>
        <a:bodyPr/>
        <a:lstStyle/>
        <a:p>
          <a:r>
            <a:rPr lang="fr-FR" dirty="0" smtClean="0"/>
            <a:t>Niveau intermédiaire: </a:t>
          </a:r>
          <a:r>
            <a:rPr lang="fr-FR" b="1" dirty="0" smtClean="0">
              <a:solidFill>
                <a:schemeClr val="bg1"/>
              </a:solidFill>
            </a:rPr>
            <a:t>DRS</a:t>
          </a:r>
        </a:p>
        <a:p>
          <a:r>
            <a:rPr lang="fr-FR" b="1" dirty="0" smtClean="0"/>
            <a:t>CHR, clinique, polyclinique</a:t>
          </a:r>
          <a:endParaRPr lang="fr-FR" b="1" dirty="0"/>
        </a:p>
      </dgm:t>
    </dgm:pt>
    <dgm:pt modelId="{424B40A2-C99B-4512-BF46-9A9169711E65}" type="parTrans" cxnId="{091591E3-2C7F-4E7C-8D3A-1AE4DF4E621E}">
      <dgm:prSet/>
      <dgm:spPr/>
      <dgm:t>
        <a:bodyPr/>
        <a:lstStyle/>
        <a:p>
          <a:endParaRPr lang="fr-FR"/>
        </a:p>
      </dgm:t>
    </dgm:pt>
    <dgm:pt modelId="{9D5BC069-4A26-4997-80C9-8B56318FF4F1}" type="sibTrans" cxnId="{091591E3-2C7F-4E7C-8D3A-1AE4DF4E621E}">
      <dgm:prSet/>
      <dgm:spPr/>
      <dgm:t>
        <a:bodyPr/>
        <a:lstStyle/>
        <a:p>
          <a:endParaRPr lang="fr-FR"/>
        </a:p>
      </dgm:t>
    </dgm:pt>
    <dgm:pt modelId="{6BE8573C-8C74-415C-A8CD-7AAE6C03238C}">
      <dgm:prSet phldrT="[Texte]"/>
      <dgm:spPr/>
      <dgm:t>
        <a:bodyPr/>
        <a:lstStyle/>
        <a:p>
          <a:r>
            <a:rPr lang="fr-FR" dirty="0" smtClean="0"/>
            <a:t>Niveau périphérique: </a:t>
          </a:r>
          <a:r>
            <a:rPr lang="fr-FR" b="1" dirty="0" smtClean="0">
              <a:solidFill>
                <a:schemeClr val="bg1"/>
              </a:solidFill>
            </a:rPr>
            <a:t>DS</a:t>
          </a:r>
        </a:p>
        <a:p>
          <a:r>
            <a:rPr lang="fr-FR" b="1" dirty="0" smtClean="0"/>
            <a:t>CSPS, CM cabinets de soins, CMA</a:t>
          </a:r>
          <a:endParaRPr lang="fr-FR" b="1" dirty="0"/>
        </a:p>
      </dgm:t>
    </dgm:pt>
    <dgm:pt modelId="{9C867F07-DBBB-44C2-A338-4E264C5BF86D}" type="parTrans" cxnId="{DBFDE9B9-2EAE-434A-A998-26AAF1EADCFB}">
      <dgm:prSet/>
      <dgm:spPr/>
      <dgm:t>
        <a:bodyPr/>
        <a:lstStyle/>
        <a:p>
          <a:endParaRPr lang="fr-FR"/>
        </a:p>
      </dgm:t>
    </dgm:pt>
    <dgm:pt modelId="{CBBA7C14-B770-4806-B1D1-A6C68633DC60}" type="sibTrans" cxnId="{DBFDE9B9-2EAE-434A-A998-26AAF1EADCFB}">
      <dgm:prSet/>
      <dgm:spPr/>
      <dgm:t>
        <a:bodyPr/>
        <a:lstStyle/>
        <a:p>
          <a:endParaRPr lang="fr-FR"/>
        </a:p>
      </dgm:t>
    </dgm:pt>
    <dgm:pt modelId="{882C7677-CC4E-4231-AF2E-861F8ACE0C8D}" type="pres">
      <dgm:prSet presAssocID="{85DCE799-0B48-4560-8ACF-523DE5622FC0}" presName="Name0" presStyleCnt="0">
        <dgm:presLayoutVars>
          <dgm:dir/>
          <dgm:animLvl val="lvl"/>
          <dgm:resizeHandles val="exact"/>
        </dgm:presLayoutVars>
      </dgm:prSet>
      <dgm:spPr/>
      <dgm:t>
        <a:bodyPr/>
        <a:lstStyle/>
        <a:p>
          <a:endParaRPr lang="fr-FR"/>
        </a:p>
      </dgm:t>
    </dgm:pt>
    <dgm:pt modelId="{A5E914C0-DC21-4CD9-B676-0F3AFF79D923}" type="pres">
      <dgm:prSet presAssocID="{71DBB752-898A-4807-9288-BD92CDFFD057}" presName="Name8" presStyleCnt="0"/>
      <dgm:spPr/>
    </dgm:pt>
    <dgm:pt modelId="{EC467614-9B7A-4D21-9F3C-8C9F48B9C10A}" type="pres">
      <dgm:prSet presAssocID="{71DBB752-898A-4807-9288-BD92CDFFD057}" presName="level" presStyleLbl="node1" presStyleIdx="0" presStyleCnt="3" custLinFactNeighborX="126" custLinFactNeighborY="-2877">
        <dgm:presLayoutVars>
          <dgm:chMax val="1"/>
          <dgm:bulletEnabled val="1"/>
        </dgm:presLayoutVars>
      </dgm:prSet>
      <dgm:spPr/>
      <dgm:t>
        <a:bodyPr/>
        <a:lstStyle/>
        <a:p>
          <a:endParaRPr lang="fr-FR"/>
        </a:p>
      </dgm:t>
    </dgm:pt>
    <dgm:pt modelId="{6B90F7BE-6D24-4C31-B2CC-6C7EE0746810}" type="pres">
      <dgm:prSet presAssocID="{71DBB752-898A-4807-9288-BD92CDFFD057}" presName="levelTx" presStyleLbl="revTx" presStyleIdx="0" presStyleCnt="0">
        <dgm:presLayoutVars>
          <dgm:chMax val="1"/>
          <dgm:bulletEnabled val="1"/>
        </dgm:presLayoutVars>
      </dgm:prSet>
      <dgm:spPr/>
      <dgm:t>
        <a:bodyPr/>
        <a:lstStyle/>
        <a:p>
          <a:endParaRPr lang="fr-FR"/>
        </a:p>
      </dgm:t>
    </dgm:pt>
    <dgm:pt modelId="{549F445C-2379-45FF-86CD-1252ADABD805}" type="pres">
      <dgm:prSet presAssocID="{2FCBEEEC-05E9-43DB-A8A9-782DE6ED6B2B}" presName="Name8" presStyleCnt="0"/>
      <dgm:spPr/>
    </dgm:pt>
    <dgm:pt modelId="{FB412C93-AAB8-4504-9675-96A199E3D075}" type="pres">
      <dgm:prSet presAssocID="{2FCBEEEC-05E9-43DB-A8A9-782DE6ED6B2B}" presName="level" presStyleLbl="node1" presStyleIdx="1" presStyleCnt="3">
        <dgm:presLayoutVars>
          <dgm:chMax val="1"/>
          <dgm:bulletEnabled val="1"/>
        </dgm:presLayoutVars>
      </dgm:prSet>
      <dgm:spPr/>
      <dgm:t>
        <a:bodyPr/>
        <a:lstStyle/>
        <a:p>
          <a:endParaRPr lang="fr-FR"/>
        </a:p>
      </dgm:t>
    </dgm:pt>
    <dgm:pt modelId="{B9E73C31-7B4F-4B69-B1C1-E8B4319F75B8}" type="pres">
      <dgm:prSet presAssocID="{2FCBEEEC-05E9-43DB-A8A9-782DE6ED6B2B}" presName="levelTx" presStyleLbl="revTx" presStyleIdx="0" presStyleCnt="0">
        <dgm:presLayoutVars>
          <dgm:chMax val="1"/>
          <dgm:bulletEnabled val="1"/>
        </dgm:presLayoutVars>
      </dgm:prSet>
      <dgm:spPr/>
      <dgm:t>
        <a:bodyPr/>
        <a:lstStyle/>
        <a:p>
          <a:endParaRPr lang="fr-FR"/>
        </a:p>
      </dgm:t>
    </dgm:pt>
    <dgm:pt modelId="{B721A9B6-A527-46A2-AE9F-915FAB88297E}" type="pres">
      <dgm:prSet presAssocID="{6BE8573C-8C74-415C-A8CD-7AAE6C03238C}" presName="Name8" presStyleCnt="0"/>
      <dgm:spPr/>
    </dgm:pt>
    <dgm:pt modelId="{2858D354-6558-4BEC-BC74-EC13F6C13385}" type="pres">
      <dgm:prSet presAssocID="{6BE8573C-8C74-415C-A8CD-7AAE6C03238C}" presName="level" presStyleLbl="node1" presStyleIdx="2" presStyleCnt="3" custLinFactNeighborX="126" custLinFactNeighborY="2362">
        <dgm:presLayoutVars>
          <dgm:chMax val="1"/>
          <dgm:bulletEnabled val="1"/>
        </dgm:presLayoutVars>
      </dgm:prSet>
      <dgm:spPr/>
      <dgm:t>
        <a:bodyPr/>
        <a:lstStyle/>
        <a:p>
          <a:endParaRPr lang="fr-FR"/>
        </a:p>
      </dgm:t>
    </dgm:pt>
    <dgm:pt modelId="{291F74E9-A0F8-4AC5-BCB8-D160B0CDDB19}" type="pres">
      <dgm:prSet presAssocID="{6BE8573C-8C74-415C-A8CD-7AAE6C03238C}" presName="levelTx" presStyleLbl="revTx" presStyleIdx="0" presStyleCnt="0">
        <dgm:presLayoutVars>
          <dgm:chMax val="1"/>
          <dgm:bulletEnabled val="1"/>
        </dgm:presLayoutVars>
      </dgm:prSet>
      <dgm:spPr/>
      <dgm:t>
        <a:bodyPr/>
        <a:lstStyle/>
        <a:p>
          <a:endParaRPr lang="fr-FR"/>
        </a:p>
      </dgm:t>
    </dgm:pt>
  </dgm:ptLst>
  <dgm:cxnLst>
    <dgm:cxn modelId="{DBFDE9B9-2EAE-434A-A998-26AAF1EADCFB}" srcId="{85DCE799-0B48-4560-8ACF-523DE5622FC0}" destId="{6BE8573C-8C74-415C-A8CD-7AAE6C03238C}" srcOrd="2" destOrd="0" parTransId="{9C867F07-DBBB-44C2-A338-4E264C5BF86D}" sibTransId="{CBBA7C14-B770-4806-B1D1-A6C68633DC60}"/>
    <dgm:cxn modelId="{23F45706-F4FF-49DE-9842-69C3DF1E84F9}" type="presOf" srcId="{71DBB752-898A-4807-9288-BD92CDFFD057}" destId="{6B90F7BE-6D24-4C31-B2CC-6C7EE0746810}" srcOrd="1" destOrd="0" presId="urn:microsoft.com/office/officeart/2005/8/layout/pyramid1"/>
    <dgm:cxn modelId="{46BB7CF5-7ADE-41CF-9232-6C7581EB977F}" type="presOf" srcId="{6BE8573C-8C74-415C-A8CD-7AAE6C03238C}" destId="{291F74E9-A0F8-4AC5-BCB8-D160B0CDDB19}" srcOrd="1" destOrd="0" presId="urn:microsoft.com/office/officeart/2005/8/layout/pyramid1"/>
    <dgm:cxn modelId="{4069C97A-F5E2-4A61-87A4-C68174EC4E3B}" srcId="{85DCE799-0B48-4560-8ACF-523DE5622FC0}" destId="{71DBB752-898A-4807-9288-BD92CDFFD057}" srcOrd="0" destOrd="0" parTransId="{321896E2-AEB0-4245-A423-ABF2C936EAD3}" sibTransId="{2304B2B2-9FE5-4034-8F8A-8D592D2461AE}"/>
    <dgm:cxn modelId="{198DAC59-BD46-470F-9C49-077B143E866B}" type="presOf" srcId="{85DCE799-0B48-4560-8ACF-523DE5622FC0}" destId="{882C7677-CC4E-4231-AF2E-861F8ACE0C8D}" srcOrd="0" destOrd="0" presId="urn:microsoft.com/office/officeart/2005/8/layout/pyramid1"/>
    <dgm:cxn modelId="{38C186E8-8FBB-4762-B8C4-652DE0774738}" type="presOf" srcId="{2FCBEEEC-05E9-43DB-A8A9-782DE6ED6B2B}" destId="{FB412C93-AAB8-4504-9675-96A199E3D075}" srcOrd="0" destOrd="0" presId="urn:microsoft.com/office/officeart/2005/8/layout/pyramid1"/>
    <dgm:cxn modelId="{091591E3-2C7F-4E7C-8D3A-1AE4DF4E621E}" srcId="{85DCE799-0B48-4560-8ACF-523DE5622FC0}" destId="{2FCBEEEC-05E9-43DB-A8A9-782DE6ED6B2B}" srcOrd="1" destOrd="0" parTransId="{424B40A2-C99B-4512-BF46-9A9169711E65}" sibTransId="{9D5BC069-4A26-4997-80C9-8B56318FF4F1}"/>
    <dgm:cxn modelId="{2702BF79-532B-4274-A885-8517C5F24A4E}" type="presOf" srcId="{2FCBEEEC-05E9-43DB-A8A9-782DE6ED6B2B}" destId="{B9E73C31-7B4F-4B69-B1C1-E8B4319F75B8}" srcOrd="1" destOrd="0" presId="urn:microsoft.com/office/officeart/2005/8/layout/pyramid1"/>
    <dgm:cxn modelId="{BD3CD5BC-D063-435E-AAE0-ADCFB6A1F5D5}" type="presOf" srcId="{6BE8573C-8C74-415C-A8CD-7AAE6C03238C}" destId="{2858D354-6558-4BEC-BC74-EC13F6C13385}" srcOrd="0" destOrd="0" presId="urn:microsoft.com/office/officeart/2005/8/layout/pyramid1"/>
    <dgm:cxn modelId="{EEAB2705-98F3-403C-A03D-0299A62876B8}" type="presOf" srcId="{71DBB752-898A-4807-9288-BD92CDFFD057}" destId="{EC467614-9B7A-4D21-9F3C-8C9F48B9C10A}" srcOrd="0" destOrd="0" presId="urn:microsoft.com/office/officeart/2005/8/layout/pyramid1"/>
    <dgm:cxn modelId="{3842B498-C2BE-4339-AAA9-363E522EB348}" type="presParOf" srcId="{882C7677-CC4E-4231-AF2E-861F8ACE0C8D}" destId="{A5E914C0-DC21-4CD9-B676-0F3AFF79D923}" srcOrd="0" destOrd="0" presId="urn:microsoft.com/office/officeart/2005/8/layout/pyramid1"/>
    <dgm:cxn modelId="{3A1F0EBE-B4C2-49A1-8515-6220225ECC61}" type="presParOf" srcId="{A5E914C0-DC21-4CD9-B676-0F3AFF79D923}" destId="{EC467614-9B7A-4D21-9F3C-8C9F48B9C10A}" srcOrd="0" destOrd="0" presId="urn:microsoft.com/office/officeart/2005/8/layout/pyramid1"/>
    <dgm:cxn modelId="{16AB2825-FD9F-4F99-ABFE-CACBD3BF3EAA}" type="presParOf" srcId="{A5E914C0-DC21-4CD9-B676-0F3AFF79D923}" destId="{6B90F7BE-6D24-4C31-B2CC-6C7EE0746810}" srcOrd="1" destOrd="0" presId="urn:microsoft.com/office/officeart/2005/8/layout/pyramid1"/>
    <dgm:cxn modelId="{0BDD59AC-23A8-4498-B1A7-4649A31B809F}" type="presParOf" srcId="{882C7677-CC4E-4231-AF2E-861F8ACE0C8D}" destId="{549F445C-2379-45FF-86CD-1252ADABD805}" srcOrd="1" destOrd="0" presId="urn:microsoft.com/office/officeart/2005/8/layout/pyramid1"/>
    <dgm:cxn modelId="{3DCA51A6-2433-4172-A27C-164567355143}" type="presParOf" srcId="{549F445C-2379-45FF-86CD-1252ADABD805}" destId="{FB412C93-AAB8-4504-9675-96A199E3D075}" srcOrd="0" destOrd="0" presId="urn:microsoft.com/office/officeart/2005/8/layout/pyramid1"/>
    <dgm:cxn modelId="{4C0F5FC5-2B19-44D6-B8C3-3FDC2062CD88}" type="presParOf" srcId="{549F445C-2379-45FF-86CD-1252ADABD805}" destId="{B9E73C31-7B4F-4B69-B1C1-E8B4319F75B8}" srcOrd="1" destOrd="0" presId="urn:microsoft.com/office/officeart/2005/8/layout/pyramid1"/>
    <dgm:cxn modelId="{613B05DA-78B0-4E92-8A06-6AEE233E5F77}" type="presParOf" srcId="{882C7677-CC4E-4231-AF2E-861F8ACE0C8D}" destId="{B721A9B6-A527-46A2-AE9F-915FAB88297E}" srcOrd="2" destOrd="0" presId="urn:microsoft.com/office/officeart/2005/8/layout/pyramid1"/>
    <dgm:cxn modelId="{FF76BC5E-8C64-46E7-8D73-D1E374E023F3}" type="presParOf" srcId="{B721A9B6-A527-46A2-AE9F-915FAB88297E}" destId="{2858D354-6558-4BEC-BC74-EC13F6C13385}" srcOrd="0" destOrd="0" presId="urn:microsoft.com/office/officeart/2005/8/layout/pyramid1"/>
    <dgm:cxn modelId="{259E877A-A2CC-461D-8140-D34F492EF961}" type="presParOf" srcId="{B721A9B6-A527-46A2-AE9F-915FAB88297E}" destId="{291F74E9-A0F8-4AC5-BCB8-D160B0CDDB19}"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67614-9B7A-4D21-9F3C-8C9F48B9C10A}">
      <dsp:nvSpPr>
        <dsp:cNvPr id="0" name=""/>
        <dsp:cNvSpPr/>
      </dsp:nvSpPr>
      <dsp:spPr>
        <a:xfrm>
          <a:off x="2746656" y="0"/>
          <a:ext cx="2743199"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fr-FR" sz="2500" kern="1200" dirty="0" smtClean="0"/>
            <a:t>Niveau central :</a:t>
          </a:r>
          <a:r>
            <a:rPr lang="fr-FR" sz="2500" b="1" kern="1200" dirty="0" smtClean="0">
              <a:solidFill>
                <a:srgbClr val="0070C0"/>
              </a:solidFill>
            </a:rPr>
            <a:t>DC</a:t>
          </a:r>
        </a:p>
        <a:p>
          <a:pPr lvl="0" algn="ctr" defTabSz="1111250">
            <a:lnSpc>
              <a:spcPct val="90000"/>
            </a:lnSpc>
            <a:spcBef>
              <a:spcPct val="0"/>
            </a:spcBef>
            <a:spcAft>
              <a:spcPct val="35000"/>
            </a:spcAft>
          </a:pPr>
          <a:r>
            <a:rPr lang="fr-FR" sz="2500" b="1" kern="1200" dirty="0" smtClean="0"/>
            <a:t>CHU</a:t>
          </a:r>
          <a:endParaRPr lang="fr-FR" sz="2500" b="1" kern="1200" dirty="0"/>
        </a:p>
      </dsp:txBody>
      <dsp:txXfrm>
        <a:off x="2746656" y="0"/>
        <a:ext cx="2743199" cy="1508654"/>
      </dsp:txXfrm>
    </dsp:sp>
    <dsp:sp modelId="{FB412C93-AAB8-4504-9675-96A199E3D075}">
      <dsp:nvSpPr>
        <dsp:cNvPr id="0" name=""/>
        <dsp:cNvSpPr/>
      </dsp:nvSpPr>
      <dsp:spPr>
        <a:xfrm>
          <a:off x="1371600" y="1508654"/>
          <a:ext cx="5486399"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fr-FR" sz="2500" kern="1200" dirty="0" smtClean="0"/>
            <a:t>Niveau intermédiaire: </a:t>
          </a:r>
          <a:r>
            <a:rPr lang="fr-FR" sz="2500" b="1" kern="1200" dirty="0" smtClean="0">
              <a:solidFill>
                <a:schemeClr val="bg1"/>
              </a:solidFill>
            </a:rPr>
            <a:t>DRS</a:t>
          </a:r>
        </a:p>
        <a:p>
          <a:pPr lvl="0" algn="ctr" defTabSz="1111250">
            <a:lnSpc>
              <a:spcPct val="90000"/>
            </a:lnSpc>
            <a:spcBef>
              <a:spcPct val="0"/>
            </a:spcBef>
            <a:spcAft>
              <a:spcPct val="35000"/>
            </a:spcAft>
          </a:pPr>
          <a:r>
            <a:rPr lang="fr-FR" sz="2500" b="1" kern="1200" dirty="0" smtClean="0"/>
            <a:t>CHR, clinique, polyclinique</a:t>
          </a:r>
          <a:endParaRPr lang="fr-FR" sz="2500" b="1" kern="1200" dirty="0"/>
        </a:p>
      </dsp:txBody>
      <dsp:txXfrm>
        <a:off x="2331720" y="1508654"/>
        <a:ext cx="3566160" cy="1508654"/>
      </dsp:txXfrm>
    </dsp:sp>
    <dsp:sp modelId="{2858D354-6558-4BEC-BC74-EC13F6C13385}">
      <dsp:nvSpPr>
        <dsp:cNvPr id="0" name=""/>
        <dsp:cNvSpPr/>
      </dsp:nvSpPr>
      <dsp:spPr>
        <a:xfrm>
          <a:off x="0" y="3017308"/>
          <a:ext cx="8229600"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fr-FR" sz="2500" kern="1200" dirty="0" smtClean="0"/>
            <a:t>Niveau périphérique: </a:t>
          </a:r>
          <a:r>
            <a:rPr lang="fr-FR" sz="2500" b="1" kern="1200" dirty="0" smtClean="0">
              <a:solidFill>
                <a:schemeClr val="bg1"/>
              </a:solidFill>
            </a:rPr>
            <a:t>DS</a:t>
          </a:r>
        </a:p>
        <a:p>
          <a:pPr lvl="0" algn="ctr" defTabSz="1111250">
            <a:lnSpc>
              <a:spcPct val="90000"/>
            </a:lnSpc>
            <a:spcBef>
              <a:spcPct val="0"/>
            </a:spcBef>
            <a:spcAft>
              <a:spcPct val="35000"/>
            </a:spcAft>
          </a:pPr>
          <a:r>
            <a:rPr lang="fr-FR" sz="2500" b="1" kern="1200" dirty="0" smtClean="0"/>
            <a:t>CSPS, CM cabinets de soins, CMA</a:t>
          </a:r>
          <a:endParaRPr lang="fr-FR" sz="2500" b="1" kern="1200" dirty="0"/>
        </a:p>
      </dsp:txBody>
      <dsp:txXfrm>
        <a:off x="1440179" y="3017308"/>
        <a:ext cx="5349240" cy="150865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19ACFD-2564-4DA5-9282-B7DFEE336E9C}" type="datetimeFigureOut">
              <a:rPr lang="fr-FR" smtClean="0"/>
              <a:t>09/06/2015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69D058-E2F8-42E7-A37C-51CE5EF0C1D1}" type="slidenum">
              <a:rPr lang="fr-FR" smtClean="0"/>
              <a:t>‹N°›</a:t>
            </a:fld>
            <a:endParaRPr lang="fr-FR"/>
          </a:p>
        </p:txBody>
      </p:sp>
    </p:spTree>
    <p:extLst>
      <p:ext uri="{BB962C8B-B14F-4D97-AF65-F5344CB8AC3E}">
        <p14:creationId xmlns:p14="http://schemas.microsoft.com/office/powerpoint/2010/main" val="17974883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t>09/06/2015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t>09/06/2015</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t>09/06/2015</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t>09/06/2015</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09/06/2015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09/06/2015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t>09/06/2015</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268761"/>
            <a:ext cx="6982544" cy="2331690"/>
          </a:xfrm>
        </p:spPr>
        <p:txBody>
          <a:bodyPr>
            <a:normAutofit/>
          </a:bodyPr>
          <a:lstStyle/>
          <a:p>
            <a:r>
              <a:rPr lang="fr-FR" b="1" dirty="0">
                <a:solidFill>
                  <a:srgbClr val="0070C0"/>
                </a:solidFill>
              </a:rPr>
              <a:t>MINISTERE DE LA SANTE</a:t>
            </a:r>
            <a:br>
              <a:rPr lang="fr-FR" b="1" dirty="0">
                <a:solidFill>
                  <a:srgbClr val="0070C0"/>
                </a:solidFill>
              </a:rPr>
            </a:br>
            <a:endParaRPr lang="fr-FR" dirty="0">
              <a:solidFill>
                <a:srgbClr val="0070C0"/>
              </a:solidFill>
            </a:endParaRPr>
          </a:p>
        </p:txBody>
      </p:sp>
      <p:sp>
        <p:nvSpPr>
          <p:cNvPr id="3" name="Sous-titre 2"/>
          <p:cNvSpPr>
            <a:spLocks noGrp="1"/>
          </p:cNvSpPr>
          <p:nvPr>
            <p:ph type="subTitle" idx="1"/>
          </p:nvPr>
        </p:nvSpPr>
        <p:spPr>
          <a:xfrm>
            <a:off x="971600" y="3886200"/>
            <a:ext cx="7056784" cy="1752600"/>
          </a:xfrm>
        </p:spPr>
        <p:txBody>
          <a:bodyPr/>
          <a:lstStyle/>
          <a:p>
            <a:r>
              <a:rPr lang="fr-FR" sz="3600" b="1" dirty="0">
                <a:solidFill>
                  <a:schemeClr val="tx1"/>
                </a:solidFill>
              </a:rPr>
              <a:t>SCENARII DE PANIER </a:t>
            </a:r>
            <a:r>
              <a:rPr lang="fr-FR" sz="3600" b="1" dirty="0" smtClean="0">
                <a:solidFill>
                  <a:schemeClr val="tx1"/>
                </a:solidFill>
              </a:rPr>
              <a:t>DE SOINS</a:t>
            </a:r>
            <a:r>
              <a:rPr lang="fr-FR" b="1" dirty="0"/>
              <a:t/>
            </a:r>
            <a:br>
              <a:rPr lang="fr-FR" b="1" dirty="0"/>
            </a:br>
            <a:r>
              <a:rPr lang="fr-FR" b="1" dirty="0" smtClean="0">
                <a:solidFill>
                  <a:srgbClr val="00B050"/>
                </a:solidFill>
              </a:rPr>
              <a:t>Présenté par : Dr </a:t>
            </a:r>
            <a:r>
              <a:rPr lang="fr-FR" b="1" dirty="0" err="1" smtClean="0">
                <a:solidFill>
                  <a:srgbClr val="00B050"/>
                </a:solidFill>
              </a:rPr>
              <a:t>Arzouma</a:t>
            </a:r>
            <a:r>
              <a:rPr lang="fr-FR" b="1" dirty="0" smtClean="0">
                <a:solidFill>
                  <a:srgbClr val="00B050"/>
                </a:solidFill>
              </a:rPr>
              <a:t> OUEDRAOGO</a:t>
            </a:r>
          </a:p>
        </p:txBody>
      </p:sp>
    </p:spTree>
    <p:extLst>
      <p:ext uri="{BB962C8B-B14F-4D97-AF65-F5344CB8AC3E}">
        <p14:creationId xmlns:p14="http://schemas.microsoft.com/office/powerpoint/2010/main" val="1084944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r>
              <a:rPr lang="fr-FR" sz="3600" dirty="0"/>
              <a:t>3-</a:t>
            </a:r>
            <a:r>
              <a:rPr lang="fr-FR" dirty="0" smtClean="0"/>
              <a:t> </a:t>
            </a:r>
            <a:r>
              <a:rPr lang="fr-FR" sz="3600" dirty="0" smtClean="0"/>
              <a:t>Paquet complémentaire d’activités du (PCA)  du CMA</a:t>
            </a:r>
            <a:endParaRPr lang="fr-FR" sz="3600" dirty="0"/>
          </a:p>
        </p:txBody>
      </p:sp>
      <p:sp>
        <p:nvSpPr>
          <p:cNvPr id="3" name="Espace réservé du contenu 2"/>
          <p:cNvSpPr>
            <a:spLocks noGrp="1"/>
          </p:cNvSpPr>
          <p:nvPr>
            <p:ph idx="1"/>
          </p:nvPr>
        </p:nvSpPr>
        <p:spPr>
          <a:xfrm>
            <a:off x="467544" y="1484784"/>
            <a:ext cx="8208912" cy="4104456"/>
          </a:xfrm>
        </p:spPr>
        <p:txBody>
          <a:bodyPr>
            <a:noAutofit/>
          </a:bodyPr>
          <a:lstStyle/>
          <a:p>
            <a:pPr marL="457200" lvl="1" indent="0">
              <a:buNone/>
            </a:pPr>
            <a:r>
              <a:rPr lang="fr-FR" sz="2800" dirty="0" smtClean="0"/>
              <a:t>Il s’agit :</a:t>
            </a:r>
          </a:p>
          <a:p>
            <a:pPr lvl="1"/>
            <a:r>
              <a:rPr lang="fr-FR" sz="2800" dirty="0" smtClean="0"/>
              <a:t>la prise en charge des cas référés par les FS du 1</a:t>
            </a:r>
            <a:r>
              <a:rPr lang="fr-FR" sz="2800" baseline="30000" dirty="0" smtClean="0"/>
              <a:t>e</a:t>
            </a:r>
            <a:r>
              <a:rPr lang="fr-FR" sz="2800" dirty="0" smtClean="0"/>
              <a:t> échelon;</a:t>
            </a:r>
          </a:p>
          <a:p>
            <a:pPr lvl="1"/>
            <a:r>
              <a:rPr lang="fr-FR" sz="2800" dirty="0" smtClean="0"/>
              <a:t>la prise en charge des urgences médicales; chirurgicales, gynécologiques et obstétricale; </a:t>
            </a:r>
          </a:p>
          <a:p>
            <a:pPr lvl="1"/>
            <a:r>
              <a:rPr lang="fr-FR" sz="2800" dirty="0" smtClean="0"/>
              <a:t>l’hospitalisation des malades;</a:t>
            </a:r>
          </a:p>
          <a:p>
            <a:pPr lvl="1"/>
            <a:r>
              <a:rPr lang="fr-FR" sz="2800" dirty="0" smtClean="0"/>
              <a:t>la consultation de spécialité ;</a:t>
            </a:r>
          </a:p>
          <a:p>
            <a:pPr lvl="1"/>
            <a:r>
              <a:rPr lang="fr-FR" sz="2800" dirty="0"/>
              <a:t>l</a:t>
            </a:r>
            <a:r>
              <a:rPr lang="fr-FR" sz="2800" dirty="0" smtClean="0"/>
              <a:t>es activités de laboratoire et d’imagerie médicale.                       </a:t>
            </a:r>
            <a:endParaRPr lang="fr-FR" sz="2800" dirty="0"/>
          </a:p>
        </p:txBody>
      </p:sp>
    </p:spTree>
    <p:extLst>
      <p:ext uri="{BB962C8B-B14F-4D97-AF65-F5344CB8AC3E}">
        <p14:creationId xmlns:p14="http://schemas.microsoft.com/office/powerpoint/2010/main" val="15830674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24744"/>
            <a:ext cx="8229600" cy="2952328"/>
          </a:xfrm>
        </p:spPr>
        <p:txBody>
          <a:bodyPr/>
          <a:lstStyle/>
          <a:p>
            <a:pPr algn="ctr"/>
            <a:r>
              <a:rPr lang="fr-FR" b="1" dirty="0" smtClean="0">
                <a:solidFill>
                  <a:srgbClr val="0070C0"/>
                </a:solidFill>
              </a:rPr>
              <a:t>II- AU NIVEAU CHR/CHU</a:t>
            </a:r>
            <a:endParaRPr lang="fr-FR" b="1" dirty="0">
              <a:solidFill>
                <a:srgbClr val="0070C0"/>
              </a:solidFill>
            </a:endParaRPr>
          </a:p>
        </p:txBody>
      </p:sp>
    </p:spTree>
    <p:extLst>
      <p:ext uri="{BB962C8B-B14F-4D97-AF65-F5344CB8AC3E}">
        <p14:creationId xmlns:p14="http://schemas.microsoft.com/office/powerpoint/2010/main" val="2190551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1- Services du CHR</a:t>
            </a:r>
            <a:endParaRPr lang="fr-FR" dirty="0"/>
          </a:p>
        </p:txBody>
      </p:sp>
      <p:sp>
        <p:nvSpPr>
          <p:cNvPr id="3" name="Espace réservé du contenu 2"/>
          <p:cNvSpPr>
            <a:spLocks noGrp="1"/>
          </p:cNvSpPr>
          <p:nvPr>
            <p:ph idx="1"/>
          </p:nvPr>
        </p:nvSpPr>
        <p:spPr>
          <a:xfrm>
            <a:off x="395536" y="1772816"/>
            <a:ext cx="7948364" cy="4104456"/>
          </a:xfrm>
        </p:spPr>
        <p:txBody>
          <a:bodyPr>
            <a:noAutofit/>
          </a:bodyPr>
          <a:lstStyle/>
          <a:p>
            <a:pPr marL="0" lvl="1" indent="0">
              <a:buNone/>
            </a:pPr>
            <a:r>
              <a:rPr lang="fr-FR" sz="2800" dirty="0" smtClean="0"/>
              <a:t>En plus des services du niveau  CMA, s’ajoutent les activités des services de spécialités:</a:t>
            </a:r>
          </a:p>
          <a:p>
            <a:pPr lvl="1"/>
            <a:r>
              <a:rPr lang="fr-FR" sz="2800" dirty="0" smtClean="0"/>
              <a:t>ORL, </a:t>
            </a:r>
          </a:p>
          <a:p>
            <a:pPr lvl="1"/>
            <a:r>
              <a:rPr lang="fr-FR" sz="2800" dirty="0" smtClean="0"/>
              <a:t>ophtalmologie </a:t>
            </a:r>
          </a:p>
          <a:p>
            <a:pPr lvl="1"/>
            <a:r>
              <a:rPr lang="fr-FR" sz="2800" dirty="0" smtClean="0"/>
              <a:t>odontostomatologie, </a:t>
            </a:r>
          </a:p>
          <a:p>
            <a:pPr lvl="1"/>
            <a:r>
              <a:rPr lang="fr-FR" sz="2800" dirty="0" smtClean="0"/>
              <a:t>psychiatrie ,</a:t>
            </a:r>
          </a:p>
          <a:p>
            <a:pPr lvl="1"/>
            <a:r>
              <a:rPr lang="fr-FR" sz="2800" dirty="0"/>
              <a:t>l</a:t>
            </a:r>
            <a:r>
              <a:rPr lang="fr-FR" sz="2800" dirty="0" smtClean="0"/>
              <a:t>aboratoire,</a:t>
            </a:r>
          </a:p>
          <a:p>
            <a:pPr lvl="1"/>
            <a:r>
              <a:rPr lang="fr-FR" sz="2800" dirty="0" smtClean="0"/>
              <a:t>imagerie                      </a:t>
            </a:r>
            <a:endParaRPr lang="fr-FR" sz="2800" dirty="0"/>
          </a:p>
        </p:txBody>
      </p:sp>
    </p:spTree>
    <p:extLst>
      <p:ext uri="{BB962C8B-B14F-4D97-AF65-F5344CB8AC3E}">
        <p14:creationId xmlns:p14="http://schemas.microsoft.com/office/powerpoint/2010/main" val="33678386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 Services du CHU</a:t>
            </a:r>
            <a:endParaRPr lang="fr-FR" dirty="0"/>
          </a:p>
        </p:txBody>
      </p:sp>
      <p:sp>
        <p:nvSpPr>
          <p:cNvPr id="3" name="Espace réservé du contenu 2"/>
          <p:cNvSpPr>
            <a:spLocks noGrp="1"/>
          </p:cNvSpPr>
          <p:nvPr>
            <p:ph idx="1"/>
          </p:nvPr>
        </p:nvSpPr>
        <p:spPr>
          <a:xfrm>
            <a:off x="822960" y="1700808"/>
            <a:ext cx="7520940" cy="4248472"/>
          </a:xfrm>
        </p:spPr>
        <p:txBody>
          <a:bodyPr>
            <a:normAutofit/>
          </a:bodyPr>
          <a:lstStyle/>
          <a:p>
            <a:pPr marL="457200" lvl="1" indent="0" algn="just">
              <a:buNone/>
            </a:pPr>
            <a:r>
              <a:rPr lang="fr-FR" sz="2800" dirty="0"/>
              <a:t>En plus des services du niveau  </a:t>
            </a:r>
            <a:r>
              <a:rPr lang="fr-FR" sz="2800" dirty="0" smtClean="0"/>
              <a:t>CHR, s’ajoutent des activités services plus pointus:</a:t>
            </a:r>
          </a:p>
          <a:p>
            <a:pPr lvl="1"/>
            <a:r>
              <a:rPr lang="fr-FR" sz="2800" dirty="0" smtClean="0"/>
              <a:t> néphron, dialyse,</a:t>
            </a:r>
          </a:p>
          <a:p>
            <a:pPr lvl="1"/>
            <a:r>
              <a:rPr lang="fr-FR" sz="2800" dirty="0" smtClean="0"/>
              <a:t> oncologie,</a:t>
            </a:r>
          </a:p>
          <a:p>
            <a:pPr lvl="1"/>
            <a:r>
              <a:rPr lang="fr-FR" sz="2800" dirty="0" smtClean="0"/>
              <a:t> orthopédie,</a:t>
            </a:r>
          </a:p>
          <a:p>
            <a:pPr lvl="1"/>
            <a:r>
              <a:rPr lang="fr-FR" sz="2800" dirty="0" smtClean="0"/>
              <a:t> neurologie,</a:t>
            </a:r>
          </a:p>
          <a:p>
            <a:pPr lvl="1"/>
            <a:r>
              <a:rPr lang="fr-FR" sz="2800" dirty="0" smtClean="0"/>
              <a:t>  cardiologie    </a:t>
            </a:r>
            <a:r>
              <a:rPr lang="fr-FR" sz="2400" dirty="0" smtClean="0"/>
              <a:t>             </a:t>
            </a:r>
            <a:endParaRPr lang="fr-FR" sz="2400" dirty="0"/>
          </a:p>
        </p:txBody>
      </p:sp>
    </p:spTree>
    <p:extLst>
      <p:ext uri="{BB962C8B-B14F-4D97-AF65-F5344CB8AC3E}">
        <p14:creationId xmlns:p14="http://schemas.microsoft.com/office/powerpoint/2010/main" val="41367520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Paquets de soins </a:t>
            </a:r>
            <a:endParaRPr lang="fr-FR" dirty="0"/>
          </a:p>
        </p:txBody>
      </p:sp>
      <p:sp>
        <p:nvSpPr>
          <p:cNvPr id="3" name="Espace réservé du contenu 2"/>
          <p:cNvSpPr>
            <a:spLocks noGrp="1"/>
          </p:cNvSpPr>
          <p:nvPr>
            <p:ph idx="1"/>
          </p:nvPr>
        </p:nvSpPr>
        <p:spPr/>
        <p:txBody>
          <a:bodyPr>
            <a:normAutofit fontScale="40000" lnSpcReduction="20000"/>
          </a:bodyPr>
          <a:lstStyle/>
          <a:p>
            <a:endParaRPr lang="fr-FR" dirty="0"/>
          </a:p>
          <a:p>
            <a:pPr marL="0" indent="0">
              <a:buNone/>
            </a:pPr>
            <a:endParaRPr lang="fr-FR" dirty="0"/>
          </a:p>
          <a:p>
            <a:r>
              <a:rPr lang="fr-FR" dirty="0" smtClean="0"/>
              <a:t> </a:t>
            </a:r>
            <a:r>
              <a:rPr lang="fr-FR" sz="7400" dirty="0"/>
              <a:t>Au niveau CHR </a:t>
            </a:r>
          </a:p>
          <a:p>
            <a:pPr marL="0" lvl="1" indent="0">
              <a:buNone/>
            </a:pPr>
            <a:r>
              <a:rPr lang="fr-FR" sz="7400" dirty="0"/>
              <a:t>En plus des services du niveau  CMA, s’ajoutent les services de spécialités:</a:t>
            </a:r>
          </a:p>
          <a:p>
            <a:pPr lvl="1"/>
            <a:r>
              <a:rPr lang="fr-FR" sz="7400" dirty="0"/>
              <a:t>ORL, </a:t>
            </a:r>
          </a:p>
          <a:p>
            <a:pPr lvl="1"/>
            <a:r>
              <a:rPr lang="fr-FR" sz="7400" dirty="0"/>
              <a:t>ophtalmo, </a:t>
            </a:r>
          </a:p>
          <a:p>
            <a:pPr lvl="1"/>
            <a:r>
              <a:rPr lang="fr-FR" sz="7400" dirty="0"/>
              <a:t>odontostomatologie, </a:t>
            </a:r>
          </a:p>
          <a:p>
            <a:pPr lvl="1"/>
            <a:r>
              <a:rPr lang="fr-FR" sz="7400" dirty="0"/>
              <a:t>psychiatrie ,</a:t>
            </a:r>
          </a:p>
          <a:p>
            <a:pPr lvl="1"/>
            <a:r>
              <a:rPr lang="fr-FR" sz="7400" dirty="0"/>
              <a:t>laboratoire,</a:t>
            </a:r>
          </a:p>
          <a:p>
            <a:pPr lvl="1"/>
            <a:r>
              <a:rPr lang="fr-FR" sz="7400" dirty="0"/>
              <a:t>imagerie                      </a:t>
            </a:r>
          </a:p>
          <a:p>
            <a:pPr marL="0" indent="0">
              <a:buNone/>
            </a:pPr>
            <a:endParaRPr lang="fr-FR" dirty="0"/>
          </a:p>
          <a:p>
            <a:endParaRPr lang="fr-FR" dirty="0" smtClean="0"/>
          </a:p>
          <a:p>
            <a:endParaRPr lang="fr-FR" dirty="0" smtClean="0"/>
          </a:p>
          <a:p>
            <a:endParaRPr lang="fr-FR" dirty="0" smtClean="0"/>
          </a:p>
          <a:p>
            <a:pPr marL="0" indent="0">
              <a:buNone/>
            </a:pPr>
            <a:endParaRPr lang="fr-FR" dirty="0"/>
          </a:p>
        </p:txBody>
      </p:sp>
    </p:spTree>
    <p:extLst>
      <p:ext uri="{BB962C8B-B14F-4D97-AF65-F5344CB8AC3E}">
        <p14:creationId xmlns:p14="http://schemas.microsoft.com/office/powerpoint/2010/main" val="81776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smtClean="0"/>
          </a:p>
          <a:p>
            <a:endParaRPr lang="fr-FR" dirty="0"/>
          </a:p>
          <a:p>
            <a:pPr marL="0" indent="0" algn="ctr">
              <a:buNone/>
            </a:pPr>
            <a:r>
              <a:rPr lang="fr-FR" sz="4400" b="1" dirty="0" smtClean="0">
                <a:solidFill>
                  <a:srgbClr val="0070C0"/>
                </a:solidFill>
              </a:rPr>
              <a:t>PANIER DE SOINS</a:t>
            </a:r>
            <a:endParaRPr lang="fr-FR" sz="4400" b="1" dirty="0">
              <a:solidFill>
                <a:srgbClr val="0070C0"/>
              </a:solidFill>
            </a:endParaRPr>
          </a:p>
        </p:txBody>
      </p:sp>
    </p:spTree>
    <p:extLst>
      <p:ext uri="{BB962C8B-B14F-4D97-AF65-F5344CB8AC3E}">
        <p14:creationId xmlns:p14="http://schemas.microsoft.com/office/powerpoint/2010/main" val="3713348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 </a:t>
            </a:r>
            <a:endParaRPr lang="fr-FR" dirty="0"/>
          </a:p>
        </p:txBody>
      </p:sp>
      <p:sp>
        <p:nvSpPr>
          <p:cNvPr id="3" name="Espace réservé du contenu 2"/>
          <p:cNvSpPr>
            <a:spLocks noGrp="1"/>
          </p:cNvSpPr>
          <p:nvPr>
            <p:ph idx="1"/>
          </p:nvPr>
        </p:nvSpPr>
        <p:spPr/>
        <p:txBody>
          <a:bodyPr/>
          <a:lstStyle/>
          <a:p>
            <a:r>
              <a:rPr lang="fr-FR" dirty="0" smtClean="0"/>
              <a:t>Avant projet de loi à son article 13 stipule : le régime d’assurance maladie universelle institué par la présente loi garantit la prise en charge des frais des prestations de soins curatifs, préventifs, promotionnels et ré adaptatifs. La liste des prestations garanties est fixée par décret pris en conseil des ministres</a:t>
            </a:r>
            <a:endParaRPr lang="fr-FR" dirty="0"/>
          </a:p>
        </p:txBody>
      </p:sp>
    </p:spTree>
    <p:extLst>
      <p:ext uri="{BB962C8B-B14F-4D97-AF65-F5344CB8AC3E}">
        <p14:creationId xmlns:p14="http://schemas.microsoft.com/office/powerpoint/2010/main" val="3409692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 </a:t>
            </a:r>
            <a:endParaRPr lang="fr-FR" dirty="0"/>
          </a:p>
        </p:txBody>
      </p:sp>
      <p:sp>
        <p:nvSpPr>
          <p:cNvPr id="3" name="Espace réservé du contenu 2"/>
          <p:cNvSpPr>
            <a:spLocks noGrp="1"/>
          </p:cNvSpPr>
          <p:nvPr>
            <p:ph idx="1"/>
          </p:nvPr>
        </p:nvSpPr>
        <p:spPr/>
        <p:txBody>
          <a:bodyPr/>
          <a:lstStyle/>
          <a:p>
            <a:r>
              <a:rPr lang="fr-FR" dirty="0" smtClean="0"/>
              <a:t>Panier de soins = ensemble des prestations de soins de santé prise en charge par l’organisme de gestion de l’AMU</a:t>
            </a:r>
          </a:p>
          <a:p>
            <a:r>
              <a:rPr lang="fr-FR" dirty="0" smtClean="0"/>
              <a:t>Les prestations de soins de santé définies dans le panier de soins appartiennent obligatoirement à la nomenclature générale des actes édictées par le Ministère en charge de la santé. </a:t>
            </a:r>
            <a:endParaRPr lang="fr-FR" dirty="0"/>
          </a:p>
        </p:txBody>
      </p:sp>
    </p:spTree>
    <p:extLst>
      <p:ext uri="{BB962C8B-B14F-4D97-AF65-F5344CB8AC3E}">
        <p14:creationId xmlns:p14="http://schemas.microsoft.com/office/powerpoint/2010/main" val="3893481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a:t>
            </a:r>
            <a:endParaRPr lang="fr-FR" dirty="0"/>
          </a:p>
        </p:txBody>
      </p:sp>
      <p:sp>
        <p:nvSpPr>
          <p:cNvPr id="3" name="Espace réservé du contenu 2"/>
          <p:cNvSpPr>
            <a:spLocks noGrp="1"/>
          </p:cNvSpPr>
          <p:nvPr>
            <p:ph idx="1"/>
          </p:nvPr>
        </p:nvSpPr>
        <p:spPr/>
        <p:txBody>
          <a:bodyPr/>
          <a:lstStyle/>
          <a:p>
            <a:pPr marL="0" indent="0">
              <a:buNone/>
            </a:pPr>
            <a:r>
              <a:rPr lang="fr-FR" b="1" dirty="0" smtClean="0">
                <a:solidFill>
                  <a:srgbClr val="0070C0"/>
                </a:solidFill>
              </a:rPr>
              <a:t>I</a:t>
            </a:r>
            <a:r>
              <a:rPr lang="fr-FR" dirty="0" smtClean="0"/>
              <a:t>. </a:t>
            </a:r>
            <a:r>
              <a:rPr lang="fr-FR" b="1" dirty="0" smtClean="0">
                <a:solidFill>
                  <a:srgbClr val="0070C0"/>
                </a:solidFill>
              </a:rPr>
              <a:t>Niveau périphérique: premier échelon</a:t>
            </a:r>
          </a:p>
          <a:p>
            <a:pPr>
              <a:buFont typeface="Wingdings" panose="05000000000000000000" pitchFamily="2" charset="2"/>
              <a:buChar char="v"/>
            </a:pPr>
            <a:r>
              <a:rPr lang="fr-FR" dirty="0" smtClean="0"/>
              <a:t>CSPS</a:t>
            </a:r>
          </a:p>
          <a:p>
            <a:pPr>
              <a:buFont typeface="Wingdings" panose="05000000000000000000" pitchFamily="2" charset="2"/>
              <a:buChar char="v"/>
            </a:pPr>
            <a:r>
              <a:rPr lang="fr-FR" dirty="0" smtClean="0"/>
              <a:t>Centre m </a:t>
            </a:r>
            <a:r>
              <a:rPr lang="fr-FR" dirty="0" err="1" smtClean="0"/>
              <a:t>édical</a:t>
            </a:r>
            <a:r>
              <a:rPr lang="fr-FR" dirty="0" smtClean="0"/>
              <a:t> (CM)</a:t>
            </a:r>
          </a:p>
          <a:p>
            <a:pPr>
              <a:buFont typeface="Wingdings" panose="05000000000000000000" pitchFamily="2" charset="2"/>
              <a:buChar char="v"/>
            </a:pPr>
            <a:r>
              <a:rPr lang="fr-FR" dirty="0" smtClean="0"/>
              <a:t> </a:t>
            </a:r>
            <a:r>
              <a:rPr lang="fr-FR" dirty="0"/>
              <a:t>cabinet médical </a:t>
            </a:r>
            <a:endParaRPr lang="fr-FR" dirty="0" smtClean="0"/>
          </a:p>
          <a:p>
            <a:pPr>
              <a:buFont typeface="Wingdings" panose="05000000000000000000" pitchFamily="2" charset="2"/>
              <a:buChar char="v"/>
            </a:pPr>
            <a:r>
              <a:rPr lang="fr-FR" dirty="0" smtClean="0"/>
              <a:t> </a:t>
            </a:r>
            <a:r>
              <a:rPr lang="fr-FR" dirty="0"/>
              <a:t>cabinet dentaire </a:t>
            </a:r>
            <a:endParaRPr lang="fr-FR" dirty="0" smtClean="0"/>
          </a:p>
          <a:p>
            <a:pPr>
              <a:buFont typeface="Wingdings" panose="05000000000000000000" pitchFamily="2" charset="2"/>
              <a:buChar char="v"/>
            </a:pPr>
            <a:r>
              <a:rPr lang="fr-FR" dirty="0" smtClean="0"/>
              <a:t> </a:t>
            </a:r>
            <a:r>
              <a:rPr lang="fr-FR" dirty="0"/>
              <a:t>clinique sans bloc opératoire</a:t>
            </a:r>
          </a:p>
        </p:txBody>
      </p:sp>
    </p:spTree>
    <p:extLst>
      <p:ext uri="{BB962C8B-B14F-4D97-AF65-F5344CB8AC3E}">
        <p14:creationId xmlns:p14="http://schemas.microsoft.com/office/powerpoint/2010/main" val="3074018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813392447"/>
              </p:ext>
            </p:extLst>
          </p:nvPr>
        </p:nvGraphicFramePr>
        <p:xfrm>
          <a:off x="457200" y="1600200"/>
          <a:ext cx="8147248" cy="4560570"/>
        </p:xfrm>
        <a:graphic>
          <a:graphicData uri="http://schemas.openxmlformats.org/drawingml/2006/table">
            <a:tbl>
              <a:tblPr firstRow="1" bandRow="1">
                <a:tableStyleId>{D7AC3CCA-C797-4891-BE02-D94E43425B78}</a:tableStyleId>
              </a:tblPr>
              <a:tblGrid>
                <a:gridCol w="4402832"/>
                <a:gridCol w="720080"/>
                <a:gridCol w="864096"/>
                <a:gridCol w="720080"/>
                <a:gridCol w="1440160"/>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r>
                        <a:rPr lang="fr-FR" dirty="0" smtClean="0"/>
                        <a:t>Observations</a:t>
                      </a:r>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smtClean="0">
                          <a:solidFill>
                            <a:srgbClr val="000000"/>
                          </a:solidFill>
                          <a:effectLst/>
                          <a:latin typeface="Arial"/>
                        </a:rPr>
                        <a:t>Consultation </a:t>
                      </a:r>
                      <a:r>
                        <a:rPr lang="fr-FR" sz="2000" b="1" i="0" u="none" strike="noStrike" dirty="0">
                          <a:solidFill>
                            <a:srgbClr val="000000"/>
                          </a:solidFill>
                          <a:effectLst/>
                          <a:latin typeface="Arial"/>
                        </a:rPr>
                        <a:t>infirmière</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Accouchements </a:t>
                      </a:r>
                      <a:r>
                        <a:rPr lang="fr-FR" sz="2000" b="1" i="0" u="none" strike="noStrike" dirty="0">
                          <a:solidFill>
                            <a:srgbClr val="000000"/>
                          </a:solidFill>
                          <a:effectLst/>
                          <a:latin typeface="Arial"/>
                        </a:rPr>
                        <a:t>eutociques</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400" b="1" i="0" u="none" strike="noStrike" dirty="0">
                          <a:solidFill>
                            <a:srgbClr val="000000"/>
                          </a:solidFill>
                          <a:effectLst/>
                          <a:latin typeface="Arial"/>
                        </a:rPr>
                        <a:t>AMU couvre  20%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Transport </a:t>
                      </a:r>
                      <a:r>
                        <a:rPr lang="fr-FR" sz="2000" b="1" i="0" u="none" strike="noStrike" dirty="0">
                          <a:solidFill>
                            <a:srgbClr val="000000"/>
                          </a:solidFill>
                          <a:effectLst/>
                          <a:latin typeface="Arial"/>
                        </a:rPr>
                        <a:t>en ambulance de référence</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Consultations </a:t>
                      </a:r>
                      <a:r>
                        <a:rPr lang="fr-FR" sz="2000" b="1" i="0" u="none" strike="noStrike" dirty="0">
                          <a:solidFill>
                            <a:srgbClr val="000000"/>
                          </a:solidFill>
                          <a:effectLst/>
                          <a:latin typeface="Arial"/>
                        </a:rPr>
                        <a:t>post natales</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Suivi </a:t>
                      </a:r>
                      <a:r>
                        <a:rPr lang="fr-FR" sz="2000" b="1" i="0" u="none" strike="noStrike" dirty="0">
                          <a:solidFill>
                            <a:schemeClr val="tx1"/>
                          </a:solidFill>
                          <a:effectLst/>
                          <a:latin typeface="Arial"/>
                        </a:rPr>
                        <a:t>des enfants de moins de 5 ans</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Soins </a:t>
                      </a:r>
                      <a:r>
                        <a:rPr lang="fr-FR" sz="2000" b="1" i="0" u="none" strike="noStrike" dirty="0">
                          <a:solidFill>
                            <a:schemeClr val="tx1"/>
                          </a:solidFill>
                          <a:effectLst/>
                          <a:latin typeface="Arial"/>
                        </a:rPr>
                        <a:t>de confort et d’hygiène</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Calibri"/>
                        </a:rPr>
                        <a:t> </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Administration </a:t>
                      </a:r>
                      <a:r>
                        <a:rPr lang="fr-FR" sz="2000" b="1" i="0" u="none" strike="noStrike" dirty="0">
                          <a:solidFill>
                            <a:schemeClr val="tx1"/>
                          </a:solidFill>
                          <a:effectLst/>
                          <a:latin typeface="Arial"/>
                        </a:rPr>
                        <a:t>des soins prescrits </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Mise </a:t>
                      </a:r>
                      <a:r>
                        <a:rPr lang="fr-FR" sz="2000" b="1" i="0" u="none" strike="noStrike" dirty="0">
                          <a:solidFill>
                            <a:srgbClr val="000000"/>
                          </a:solidFill>
                          <a:effectLst/>
                          <a:latin typeface="Arial"/>
                        </a:rPr>
                        <a:t>en observation</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a:solidFill>
                            <a:srgbClr val="000000"/>
                          </a:solidFill>
                          <a:effectLst/>
                          <a:latin typeface="Arial"/>
                        </a:rPr>
                        <a:t>X</a:t>
                      </a:r>
                    </a:p>
                  </a:txBody>
                  <a:tcPr marL="9525" marR="9525" marT="9525" marB="0" anchor="ctr"/>
                </a:tc>
                <a:tc>
                  <a:txBody>
                    <a:bodyPr/>
                    <a:lstStyle/>
                    <a:p>
                      <a:pPr algn="ctr" fontAlgn="ctr"/>
                      <a:r>
                        <a:rPr lang="fr-FR" sz="18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1193586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de présentation</a:t>
            </a:r>
            <a:endParaRPr lang="fr-FR" dirty="0"/>
          </a:p>
        </p:txBody>
      </p:sp>
      <p:sp>
        <p:nvSpPr>
          <p:cNvPr id="3" name="Espace réservé du contenu 2"/>
          <p:cNvSpPr>
            <a:spLocks noGrp="1"/>
          </p:cNvSpPr>
          <p:nvPr>
            <p:ph idx="1"/>
          </p:nvPr>
        </p:nvSpPr>
        <p:spPr/>
        <p:txBody>
          <a:bodyPr/>
          <a:lstStyle/>
          <a:p>
            <a:r>
              <a:rPr lang="fr-FR" dirty="0" smtClean="0"/>
              <a:t>Introduction</a:t>
            </a:r>
          </a:p>
          <a:p>
            <a:r>
              <a:rPr lang="fr-FR" dirty="0" smtClean="0"/>
              <a:t>Système de santé</a:t>
            </a:r>
          </a:p>
          <a:p>
            <a:r>
              <a:rPr lang="fr-FR" dirty="0" smtClean="0"/>
              <a:t>Paquets de soins (activités)  par niveau</a:t>
            </a:r>
          </a:p>
          <a:p>
            <a:r>
              <a:rPr lang="fr-FR" dirty="0" smtClean="0"/>
              <a:t>Panier de soins par niveau</a:t>
            </a:r>
          </a:p>
          <a:p>
            <a:r>
              <a:rPr lang="fr-FR" dirty="0"/>
              <a:t>C</a:t>
            </a:r>
            <a:r>
              <a:rPr lang="fr-FR" dirty="0" smtClean="0"/>
              <a:t>onclusion</a:t>
            </a:r>
          </a:p>
          <a:p>
            <a:endParaRPr lang="fr-FR" dirty="0"/>
          </a:p>
        </p:txBody>
      </p:sp>
    </p:spTree>
    <p:extLst>
      <p:ext uri="{BB962C8B-B14F-4D97-AF65-F5344CB8AC3E}">
        <p14:creationId xmlns:p14="http://schemas.microsoft.com/office/powerpoint/2010/main" val="1726910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376573322"/>
              </p:ext>
            </p:extLst>
          </p:nvPr>
        </p:nvGraphicFramePr>
        <p:xfrm>
          <a:off x="539552" y="1600200"/>
          <a:ext cx="8147248" cy="4991735"/>
        </p:xfrm>
        <a:graphic>
          <a:graphicData uri="http://schemas.openxmlformats.org/drawingml/2006/table">
            <a:tbl>
              <a:tblPr firstRow="1" bandRow="1">
                <a:tableStyleId>{D7AC3CCA-C797-4891-BE02-D94E43425B78}</a:tableStyleId>
              </a:tblPr>
              <a:tblGrid>
                <a:gridCol w="4608512"/>
                <a:gridCol w="792088"/>
                <a:gridCol w="864096"/>
                <a:gridCol w="792088"/>
                <a:gridCol w="1090464"/>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r>
                        <a:rPr lang="fr-FR" dirty="0" smtClean="0"/>
                        <a:t>Observations</a:t>
                      </a:r>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smtClean="0">
                          <a:solidFill>
                            <a:srgbClr val="000000"/>
                          </a:solidFill>
                          <a:effectLst/>
                          <a:latin typeface="Arial"/>
                        </a:rPr>
                        <a:t>Surveillance</a:t>
                      </a:r>
                      <a:endParaRPr lang="fr-FR" sz="20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Petite </a:t>
                      </a:r>
                      <a:r>
                        <a:rPr lang="fr-FR" sz="2000" b="1" i="0" u="none" strike="noStrike" dirty="0">
                          <a:solidFill>
                            <a:srgbClr val="000000"/>
                          </a:solidFill>
                          <a:effectLst/>
                          <a:latin typeface="Arial"/>
                        </a:rPr>
                        <a:t>Chirurgie (incision d’abcès, suture, circoncision,…)</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Médicaments </a:t>
                      </a:r>
                      <a:r>
                        <a:rPr lang="fr-FR" sz="2000" b="1" i="0" u="none" strike="noStrike" dirty="0">
                          <a:solidFill>
                            <a:srgbClr val="000000"/>
                          </a:solidFill>
                          <a:effectLst/>
                          <a:latin typeface="Arial"/>
                        </a:rPr>
                        <a:t>essentiels génériques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Aspiration manuelle intra utérine (AMIU)</a:t>
                      </a:r>
                      <a:endParaRPr lang="fr-FR" sz="20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Dépistage  des lésions précancéreuses du col de l’utérus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Paquet de soins du niveau CSPS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Consultation </a:t>
                      </a:r>
                      <a:r>
                        <a:rPr lang="fr-FR" sz="2000" b="1" i="0" u="none" strike="noStrike" dirty="0">
                          <a:solidFill>
                            <a:srgbClr val="000000"/>
                          </a:solidFill>
                          <a:effectLst/>
                          <a:latin typeface="Arial"/>
                        </a:rPr>
                        <a:t>de médecine générale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Consultation </a:t>
                      </a:r>
                      <a:r>
                        <a:rPr lang="fr-FR" sz="2000" b="1" i="0" u="none" strike="noStrike" dirty="0">
                          <a:solidFill>
                            <a:srgbClr val="000000"/>
                          </a:solidFill>
                          <a:effectLst/>
                          <a:latin typeface="Arial"/>
                        </a:rPr>
                        <a:t>infirmière spécialisée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4230341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69465570"/>
              </p:ext>
            </p:extLst>
          </p:nvPr>
        </p:nvGraphicFramePr>
        <p:xfrm>
          <a:off x="457200" y="1600200"/>
          <a:ext cx="8229600" cy="437578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smtClean="0">
                          <a:solidFill>
                            <a:srgbClr val="000000"/>
                          </a:solidFill>
                          <a:effectLst/>
                          <a:latin typeface="Arial"/>
                        </a:rPr>
                        <a:t>Hospitalisation </a:t>
                      </a:r>
                      <a:r>
                        <a:rPr lang="fr-FR" sz="2000" b="1" i="0" u="none" strike="noStrike" dirty="0">
                          <a:solidFill>
                            <a:srgbClr val="000000"/>
                          </a:solidFill>
                          <a:effectLst/>
                          <a:latin typeface="Arial"/>
                        </a:rPr>
                        <a:t>des </a:t>
                      </a:r>
                      <a:r>
                        <a:rPr lang="fr-FR" sz="2000" b="1" i="0" u="none" strike="noStrike" dirty="0" smtClean="0">
                          <a:solidFill>
                            <a:srgbClr val="000000"/>
                          </a:solidFill>
                          <a:effectLst/>
                          <a:latin typeface="Arial"/>
                        </a:rPr>
                        <a:t>malades</a:t>
                      </a:r>
                    </a:p>
                    <a:p>
                      <a:pPr algn="l" fontAlgn="ctr"/>
                      <a:endParaRPr lang="fr-FR" sz="20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transmissibles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Si absence de programme</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non transmissibles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*4 principales</a:t>
                      </a:r>
                    </a:p>
                  </a:txBody>
                  <a:tcPr marL="9525" marR="9525" marT="9525" marB="0" anchor="ctr"/>
                </a:tc>
              </a:tr>
              <a:tr h="370840">
                <a:tc>
                  <a:txBody>
                    <a:bodyPr/>
                    <a:lstStyle/>
                    <a:p>
                      <a:pPr algn="l" fontAlgn="ctr"/>
                      <a:r>
                        <a:rPr lang="fr-FR" sz="2000" b="1" i="0" u="none" strike="noStrike" dirty="0">
                          <a:solidFill>
                            <a:schemeClr val="tx1"/>
                          </a:solidFill>
                          <a:effectLst/>
                          <a:latin typeface="Arial"/>
                        </a:rPr>
                        <a:t>Transport de référence en ambulance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Échographie </a:t>
                      </a:r>
                      <a:endParaRPr lang="fr-FR" sz="2000" b="1" i="0" u="none" strike="noStrike" dirty="0" smtClean="0">
                        <a:solidFill>
                          <a:schemeClr val="tx1"/>
                        </a:solidFill>
                        <a:effectLst/>
                        <a:latin typeface="Arial"/>
                      </a:endParaRPr>
                    </a:p>
                    <a:p>
                      <a:pPr algn="l" fontAlgn="ct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2475662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196428580"/>
              </p:ext>
            </p:extLst>
          </p:nvPr>
        </p:nvGraphicFramePr>
        <p:xfrm>
          <a:off x="457200" y="1600200"/>
          <a:ext cx="8229600" cy="344297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chemeClr val="tx1"/>
                          </a:solidFill>
                          <a:effectLst/>
                          <a:latin typeface="Arial"/>
                        </a:rPr>
                        <a:t>Soins bucco-dentaire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 </a:t>
                      </a:r>
                    </a:p>
                  </a:txBody>
                  <a:tcPr marL="9525" marR="9525" marT="9525" marB="0" anchor="ctr"/>
                </a:tc>
                <a:tc>
                  <a:txBody>
                    <a:bodyPr/>
                    <a:lstStyle/>
                    <a:p>
                      <a:pPr algn="ctr" fontAlgn="ctr"/>
                      <a:r>
                        <a:rPr lang="fr-FR" sz="1600" b="1" i="0" u="none" strike="noStrike">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a:t>
                      </a:r>
                      <a:r>
                        <a:rPr lang="fr-FR" sz="1600" b="1" i="0" u="none" strike="noStrike" dirty="0">
                          <a:solidFill>
                            <a:srgbClr val="000000"/>
                          </a:solidFill>
                          <a:effectLst/>
                          <a:latin typeface="Arial"/>
                        </a:rPr>
                        <a:t>soins sans prothèses</a:t>
                      </a:r>
                      <a:endParaRPr lang="fr-FR" sz="1200" b="1" i="0" u="none" strike="noStrike" dirty="0">
                        <a:solidFill>
                          <a:srgbClr val="000000"/>
                        </a:solidFill>
                        <a:effectLst/>
                        <a:latin typeface="Arial"/>
                      </a:endParaRPr>
                    </a:p>
                  </a:txBody>
                  <a:tcPr marL="9525" marR="9525" marT="9525" marB="0" anchor="ctr"/>
                </a:tc>
              </a:tr>
              <a:tr h="370840">
                <a:tc>
                  <a:txBody>
                    <a:bodyPr/>
                    <a:lstStyle/>
                    <a:p>
                      <a:pPr algn="l" fontAlgn="ctr"/>
                      <a:r>
                        <a:rPr lang="fr-FR" sz="2000" b="1" i="0" u="none" strike="noStrike" dirty="0">
                          <a:solidFill>
                            <a:srgbClr val="000000"/>
                          </a:solidFill>
                          <a:effectLst/>
                          <a:latin typeface="Arial"/>
                        </a:rPr>
                        <a:t>Soins de récupération nutritionnelle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Examens  </a:t>
                      </a:r>
                      <a:r>
                        <a:rPr lang="fr-FR" sz="2000" b="1" i="0" u="none" strike="noStrike" dirty="0">
                          <a:solidFill>
                            <a:srgbClr val="000000"/>
                          </a:solidFill>
                          <a:effectLst/>
                          <a:latin typeface="Arial"/>
                        </a:rPr>
                        <a:t>de laboratoire (parasitologie, hématologie, bactériologie, TDR) </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Médicaments essentiels génériques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1654311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a:t>
            </a:r>
            <a:endParaRPr lang="fr-FR" dirty="0"/>
          </a:p>
        </p:txBody>
      </p:sp>
      <p:sp>
        <p:nvSpPr>
          <p:cNvPr id="3" name="Espace réservé du contenu 2"/>
          <p:cNvSpPr>
            <a:spLocks noGrp="1"/>
          </p:cNvSpPr>
          <p:nvPr>
            <p:ph idx="1"/>
          </p:nvPr>
        </p:nvSpPr>
        <p:spPr/>
        <p:txBody>
          <a:bodyPr/>
          <a:lstStyle/>
          <a:p>
            <a:pPr marL="0" indent="0">
              <a:buNone/>
            </a:pPr>
            <a:r>
              <a:rPr lang="fr-FR" b="1" dirty="0" smtClean="0">
                <a:solidFill>
                  <a:srgbClr val="0070C0"/>
                </a:solidFill>
              </a:rPr>
              <a:t>I. Niveau Périphérique: deuxième échelon</a:t>
            </a:r>
          </a:p>
          <a:p>
            <a:endParaRPr lang="fr-FR" dirty="0" smtClean="0"/>
          </a:p>
          <a:p>
            <a:pPr>
              <a:buFont typeface="Wingdings" panose="05000000000000000000" pitchFamily="2" charset="2"/>
              <a:buChar char="v"/>
            </a:pPr>
            <a:r>
              <a:rPr lang="fr-FR" dirty="0" smtClean="0"/>
              <a:t>Centre médical avec antenne chirurgicale (CMA)</a:t>
            </a:r>
          </a:p>
          <a:p>
            <a:pPr>
              <a:buFont typeface="Wingdings" panose="05000000000000000000" pitchFamily="2" charset="2"/>
              <a:buChar char="v"/>
            </a:pPr>
            <a:r>
              <a:rPr lang="fr-FR" dirty="0" smtClean="0"/>
              <a:t> </a:t>
            </a:r>
            <a:r>
              <a:rPr lang="fr-FR" dirty="0"/>
              <a:t>C</a:t>
            </a:r>
            <a:r>
              <a:rPr lang="fr-FR" dirty="0" smtClean="0"/>
              <a:t>linique </a:t>
            </a:r>
            <a:r>
              <a:rPr lang="fr-FR" dirty="0"/>
              <a:t>avec bloc opératoire</a:t>
            </a:r>
          </a:p>
        </p:txBody>
      </p:sp>
    </p:spTree>
    <p:extLst>
      <p:ext uri="{BB962C8B-B14F-4D97-AF65-F5344CB8AC3E}">
        <p14:creationId xmlns:p14="http://schemas.microsoft.com/office/powerpoint/2010/main" val="18478770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 deuxième échelon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464737326"/>
              </p:ext>
            </p:extLst>
          </p:nvPr>
        </p:nvGraphicFramePr>
        <p:xfrm>
          <a:off x="457200" y="1600200"/>
          <a:ext cx="8229600" cy="375729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r>
                        <a:rPr lang="fr-FR" dirty="0" smtClean="0"/>
                        <a:t>Observations</a:t>
                      </a:r>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smtClean="0">
                          <a:solidFill>
                            <a:srgbClr val="000000"/>
                          </a:solidFill>
                          <a:effectLst/>
                          <a:latin typeface="Arial"/>
                        </a:rPr>
                        <a:t>Consultation </a:t>
                      </a:r>
                      <a:r>
                        <a:rPr lang="fr-FR" sz="2000" b="1" i="0" u="none" strike="noStrike" dirty="0">
                          <a:solidFill>
                            <a:srgbClr val="000000"/>
                          </a:solidFill>
                          <a:effectLst/>
                          <a:latin typeface="Arial"/>
                        </a:rPr>
                        <a:t>de médecine générale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Hospitalisation </a:t>
                      </a:r>
                      <a:r>
                        <a:rPr lang="fr-FR" sz="2000" b="1" i="0" u="none" strike="noStrike" dirty="0">
                          <a:solidFill>
                            <a:srgbClr val="000000"/>
                          </a:solidFill>
                          <a:effectLst/>
                          <a:latin typeface="Arial"/>
                        </a:rPr>
                        <a:t>des malades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transmissibles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Si absence de programme</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non transmissibles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*4 principales</a:t>
                      </a:r>
                    </a:p>
                  </a:txBody>
                  <a:tcPr marL="9525" marR="9525" marT="9525" marB="0" anchor="ctr"/>
                </a:tc>
              </a:tr>
              <a:tr h="370840">
                <a:tc>
                  <a:txBody>
                    <a:bodyPr/>
                    <a:lstStyle/>
                    <a:p>
                      <a:pPr algn="l" fontAlgn="ctr"/>
                      <a:r>
                        <a:rPr lang="fr-FR" sz="2000" b="1" i="0" u="none" strike="noStrike" dirty="0">
                          <a:solidFill>
                            <a:schemeClr val="tx1"/>
                          </a:solidFill>
                          <a:effectLst/>
                          <a:latin typeface="Arial"/>
                        </a:rPr>
                        <a:t>Soins </a:t>
                      </a:r>
                      <a:r>
                        <a:rPr lang="fr-FR" sz="2000" b="1" i="0" u="none" strike="noStrike" dirty="0" smtClean="0">
                          <a:solidFill>
                            <a:schemeClr val="tx1"/>
                          </a:solidFill>
                          <a:effectLst/>
                          <a:latin typeface="Arial"/>
                        </a:rPr>
                        <a:t>bucco-dentaires</a:t>
                      </a: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 </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*soins sans prothèses</a:t>
                      </a:r>
                    </a:p>
                  </a:txBody>
                  <a:tcPr marL="9525" marR="9525" marT="9525" marB="0" anchor="ctr"/>
                </a:tc>
              </a:tr>
            </a:tbl>
          </a:graphicData>
        </a:graphic>
      </p:graphicFrame>
    </p:spTree>
    <p:extLst>
      <p:ext uri="{BB962C8B-B14F-4D97-AF65-F5344CB8AC3E}">
        <p14:creationId xmlns:p14="http://schemas.microsoft.com/office/powerpoint/2010/main" val="27472196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 deuxième échelon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796931589"/>
              </p:ext>
            </p:extLst>
          </p:nvPr>
        </p:nvGraphicFramePr>
        <p:xfrm>
          <a:off x="457200" y="1600200"/>
          <a:ext cx="8229600" cy="467741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rgbClr val="000000"/>
                          </a:solidFill>
                          <a:effectLst/>
                          <a:latin typeface="Arial"/>
                        </a:rPr>
                        <a:t>Soins de récupération nutritionnelle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Examens </a:t>
                      </a:r>
                      <a:r>
                        <a:rPr lang="fr-FR" sz="2000" b="1" i="0" u="none" strike="noStrike" dirty="0">
                          <a:solidFill>
                            <a:srgbClr val="000000"/>
                          </a:solidFill>
                          <a:effectLst/>
                          <a:latin typeface="Arial"/>
                        </a:rPr>
                        <a:t>de laboratoire (parasitologie, hématologie, bactériologie, TDR) </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Transport </a:t>
                      </a:r>
                      <a:r>
                        <a:rPr lang="fr-FR" sz="2000" b="1" i="0" u="none" strike="noStrike" dirty="0">
                          <a:solidFill>
                            <a:srgbClr val="000000"/>
                          </a:solidFill>
                          <a:effectLst/>
                          <a:latin typeface="Arial"/>
                        </a:rPr>
                        <a:t>de en ambulance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Consultation </a:t>
                      </a:r>
                      <a:r>
                        <a:rPr lang="fr-FR" sz="2000" b="1" i="0" u="none" strike="noStrike" dirty="0">
                          <a:solidFill>
                            <a:srgbClr val="000000"/>
                          </a:solidFill>
                          <a:effectLst/>
                          <a:latin typeface="Arial"/>
                        </a:rPr>
                        <a:t>infirmière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Administration </a:t>
                      </a:r>
                      <a:r>
                        <a:rPr lang="fr-FR" sz="2000" b="1" i="0" u="none" strike="noStrike" dirty="0">
                          <a:solidFill>
                            <a:srgbClr val="000000"/>
                          </a:solidFill>
                          <a:effectLst/>
                          <a:latin typeface="Arial"/>
                        </a:rPr>
                        <a:t>des soins prescrits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Surveillance</a:t>
                      </a:r>
                      <a:endParaRPr lang="fr-FR" sz="20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Médicaments </a:t>
                      </a:r>
                      <a:r>
                        <a:rPr lang="fr-FR" sz="2000" b="1" i="0" u="none" strike="noStrike" dirty="0">
                          <a:solidFill>
                            <a:srgbClr val="000000"/>
                          </a:solidFill>
                          <a:effectLst/>
                          <a:latin typeface="Arial"/>
                        </a:rPr>
                        <a:t>essentiels (génériques, spécialités)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bl>
          </a:graphicData>
        </a:graphic>
      </p:graphicFrame>
    </p:spTree>
    <p:extLst>
      <p:ext uri="{BB962C8B-B14F-4D97-AF65-F5344CB8AC3E}">
        <p14:creationId xmlns:p14="http://schemas.microsoft.com/office/powerpoint/2010/main" val="16011627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 deuxième échelon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542364609"/>
              </p:ext>
            </p:extLst>
          </p:nvPr>
        </p:nvGraphicFramePr>
        <p:xfrm>
          <a:off x="457200" y="1600200"/>
          <a:ext cx="8229600" cy="474662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smtClean="0">
                          <a:solidFill>
                            <a:srgbClr val="000000"/>
                          </a:solidFill>
                          <a:effectLst/>
                          <a:latin typeface="Arial"/>
                        </a:rPr>
                        <a:t>Aspiration </a:t>
                      </a:r>
                      <a:r>
                        <a:rPr lang="fr-FR" sz="2000" b="1" i="0" u="none" strike="noStrike" dirty="0">
                          <a:solidFill>
                            <a:srgbClr val="000000"/>
                          </a:solidFill>
                          <a:effectLst/>
                          <a:latin typeface="Arial"/>
                        </a:rPr>
                        <a:t>manuelle intra utérine (AMIU)</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Dépistage  des lésions précancéreuses du col de l’utérus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transmissibles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Si absence de programme</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Prise </a:t>
                      </a:r>
                      <a:r>
                        <a:rPr lang="fr-FR" sz="2000" b="1" i="0" u="none" strike="noStrike" dirty="0">
                          <a:solidFill>
                            <a:schemeClr val="tx1"/>
                          </a:solidFill>
                          <a:effectLst/>
                          <a:latin typeface="Arial"/>
                        </a:rPr>
                        <a:t>en charge des maladies chroniques non transmissibles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600" b="1" i="0" u="none" strike="noStrike" dirty="0">
                          <a:solidFill>
                            <a:srgbClr val="000000"/>
                          </a:solidFill>
                          <a:effectLst/>
                          <a:latin typeface="Arial"/>
                        </a:rPr>
                        <a:t>*4 principales</a:t>
                      </a:r>
                    </a:p>
                  </a:txBody>
                  <a:tcPr marL="9525" marR="9525" marT="9525" marB="0" anchor="ctr"/>
                </a:tc>
              </a:tr>
              <a:tr h="370840">
                <a:tc>
                  <a:txBody>
                    <a:bodyPr/>
                    <a:lstStyle/>
                    <a:p>
                      <a:pPr algn="l" fontAlgn="ctr"/>
                      <a:r>
                        <a:rPr lang="fr-FR" sz="2000" b="1" i="0" u="none" strike="noStrike" dirty="0">
                          <a:solidFill>
                            <a:schemeClr val="tx1"/>
                          </a:solidFill>
                          <a:effectLst/>
                          <a:latin typeface="Arial"/>
                        </a:rPr>
                        <a:t>Correction de troubles fonctionnels (visuel, auditif)</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Autres soins rééducatifs</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22029662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 deuxième échelon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317300978"/>
              </p:ext>
            </p:extLst>
          </p:nvPr>
        </p:nvGraphicFramePr>
        <p:xfrm>
          <a:off x="457200" y="1600200"/>
          <a:ext cx="8229600" cy="430657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rgbClr val="000000"/>
                          </a:solidFill>
                          <a:effectLst/>
                          <a:latin typeface="Arial"/>
                        </a:rPr>
                        <a:t>Consultation spécialisée infirmière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rgbClr val="000000"/>
                          </a:solidFill>
                          <a:effectLst/>
                          <a:latin typeface="Arial"/>
                        </a:rPr>
                        <a:t>Hospitalisation </a:t>
                      </a:r>
                      <a:r>
                        <a:rPr lang="fr-FR" sz="2000" b="1" i="0" u="none" strike="noStrike" dirty="0">
                          <a:solidFill>
                            <a:srgbClr val="000000"/>
                          </a:solidFill>
                          <a:effectLst/>
                          <a:latin typeface="Arial"/>
                        </a:rPr>
                        <a:t>des malades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Consultation de médecine spécialisée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Accouchement dystocique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400" b="1" i="0" u="none" strike="noStrike" dirty="0">
                          <a:solidFill>
                            <a:srgbClr val="000000"/>
                          </a:solidFill>
                          <a:effectLst/>
                          <a:latin typeface="Arial"/>
                        </a:rPr>
                        <a:t>AMU couvre  20%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Chirurgie essentielle (césarienne, hernie, péritonite, appendicectomie, cure d’hydrocèle, </a:t>
                      </a:r>
                      <a:r>
                        <a:rPr lang="fr-FR" sz="2000" b="1" i="0" u="none" strike="noStrike" dirty="0" err="1">
                          <a:solidFill>
                            <a:srgbClr val="000000"/>
                          </a:solidFill>
                          <a:effectLst/>
                          <a:latin typeface="Arial"/>
                        </a:rPr>
                        <a:t>etc</a:t>
                      </a:r>
                      <a:r>
                        <a:rPr lang="fr-FR" sz="2000" b="1" i="0" u="none" strike="noStrike" dirty="0">
                          <a:solidFill>
                            <a:srgbClr val="000000"/>
                          </a:solidFill>
                          <a:effectLst/>
                          <a:latin typeface="Arial"/>
                        </a:rPr>
                        <a:t>)</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400" b="1" i="0" u="none" strike="noStrike" dirty="0">
                          <a:solidFill>
                            <a:srgbClr val="000000"/>
                          </a:solidFill>
                          <a:effectLst/>
                          <a:latin typeface="Arial"/>
                        </a:rPr>
                        <a:t>AMU couvre  20%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Échographie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1645589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périphérique: deuxième échelon</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709750214"/>
              </p:ext>
            </p:extLst>
          </p:nvPr>
        </p:nvGraphicFramePr>
        <p:xfrm>
          <a:off x="457200" y="1600200"/>
          <a:ext cx="8229600" cy="434908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79418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79418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460120">
                <a:tc>
                  <a:txBody>
                    <a:bodyPr/>
                    <a:lstStyle/>
                    <a:p>
                      <a:pPr algn="l" fontAlgn="ctr"/>
                      <a:r>
                        <a:rPr lang="fr-FR" sz="2000" b="1" i="0" u="none" strike="noStrike" dirty="0">
                          <a:solidFill>
                            <a:srgbClr val="000000"/>
                          </a:solidFill>
                          <a:effectLst/>
                          <a:latin typeface="Arial"/>
                        </a:rPr>
                        <a:t>Radiographie standard</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460120">
                <a:tc>
                  <a:txBody>
                    <a:bodyPr/>
                    <a:lstStyle/>
                    <a:p>
                      <a:pPr algn="l" fontAlgn="ctr"/>
                      <a:r>
                        <a:rPr lang="fr-FR" sz="2000" b="1" i="0" u="none" strike="noStrike" dirty="0">
                          <a:solidFill>
                            <a:srgbClr val="000000"/>
                          </a:solidFill>
                          <a:effectLst/>
                          <a:latin typeface="Arial"/>
                        </a:rPr>
                        <a:t>Fonds d'œil- lampe à fente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100" b="0" i="0" u="none" strike="noStrike" dirty="0">
                          <a:solidFill>
                            <a:srgbClr val="000000"/>
                          </a:solidFill>
                          <a:effectLst/>
                          <a:latin typeface="Calibri"/>
                        </a:rPr>
                        <a:t> </a:t>
                      </a:r>
                    </a:p>
                  </a:txBody>
                  <a:tcPr marL="9525" marR="9525" marT="9525" marB="0" anchor="ctr"/>
                </a:tc>
              </a:tr>
              <a:tr h="460120">
                <a:tc>
                  <a:txBody>
                    <a:bodyPr/>
                    <a:lstStyle/>
                    <a:p>
                      <a:pPr algn="l" fontAlgn="ctr"/>
                      <a:r>
                        <a:rPr lang="fr-FR" sz="2000" b="1" i="0" u="none" strike="noStrike" dirty="0">
                          <a:solidFill>
                            <a:srgbClr val="000000"/>
                          </a:solidFill>
                          <a:effectLst/>
                          <a:latin typeface="Arial"/>
                        </a:rPr>
                        <a:t>Électrocardiogramme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460120">
                <a:tc>
                  <a:txBody>
                    <a:bodyPr/>
                    <a:lstStyle/>
                    <a:p>
                      <a:pPr algn="l" fontAlgn="ctr"/>
                      <a:r>
                        <a:rPr lang="fr-FR" sz="2000" b="1" i="0" u="none" strike="noStrike" dirty="0">
                          <a:solidFill>
                            <a:schemeClr val="tx1"/>
                          </a:solidFill>
                          <a:effectLst/>
                          <a:latin typeface="Arial"/>
                        </a:rPr>
                        <a:t>Appareils de prothèses et Orthèses</a:t>
                      </a:r>
                    </a:p>
                  </a:txBody>
                  <a:tcPr marL="9525" marR="9525" marT="9525" marB="0" anchor="ctr"/>
                </a:tc>
                <a:tc>
                  <a:txBody>
                    <a:bodyPr/>
                    <a:lstStyle/>
                    <a:p>
                      <a:pPr algn="ctr" fontAlgn="ctr"/>
                      <a:r>
                        <a:rPr lang="fr-FR" sz="1600" b="1" i="0" u="none" strike="noStrike" dirty="0">
                          <a:solidFill>
                            <a:srgbClr val="000000"/>
                          </a:solidFill>
                          <a:effectLst/>
                          <a:latin typeface="Arial"/>
                        </a:rPr>
                        <a:t>X </a:t>
                      </a:r>
                    </a:p>
                  </a:txBody>
                  <a:tcPr marL="9525" marR="9525" marT="9525" marB="0" anchor="ctr"/>
                </a:tc>
                <a:tc>
                  <a:txBody>
                    <a:bodyPr/>
                    <a:lstStyle/>
                    <a:p>
                      <a:pPr algn="ctr" fontAlgn="ctr"/>
                      <a:r>
                        <a:rPr lang="fr-FR" sz="1600" b="1" i="0" u="none" strike="noStrike" dirty="0">
                          <a:solidFill>
                            <a:srgbClr val="000000"/>
                          </a:solidFill>
                          <a:effectLst/>
                          <a:latin typeface="Arial"/>
                        </a:rPr>
                        <a:t>X  </a:t>
                      </a:r>
                    </a:p>
                  </a:txBody>
                  <a:tcPr marL="9525" marR="9525" marT="9525" marB="0" anchor="ctr"/>
                </a:tc>
                <a:tc>
                  <a:txBody>
                    <a:bodyPr/>
                    <a:lstStyle/>
                    <a:p>
                      <a:pPr algn="ctr" fontAlgn="ctr"/>
                      <a:r>
                        <a:rPr lang="fr-FR" sz="1200" b="1" i="0" u="none" strike="noStrike">
                          <a:solidFill>
                            <a:srgbClr val="000000"/>
                          </a:solidFill>
                          <a:effectLst/>
                          <a:latin typeface="Arial"/>
                        </a:rPr>
                        <a:t> </a:t>
                      </a:r>
                    </a:p>
                  </a:txBody>
                  <a:tcPr marL="9525" marR="9525" marT="9525" marB="0" anchor="ctr"/>
                </a:tc>
                <a:tc>
                  <a:txBody>
                    <a:bodyPr/>
                    <a:lstStyle/>
                    <a:p>
                      <a:pPr algn="l" fontAlgn="ctr"/>
                      <a:endParaRPr lang="fr-FR" sz="1200" b="0" i="0" u="none" strike="noStrike">
                        <a:solidFill>
                          <a:srgbClr val="000000"/>
                        </a:solidFill>
                        <a:effectLst/>
                        <a:latin typeface="Arial"/>
                      </a:endParaRPr>
                    </a:p>
                  </a:txBody>
                  <a:tcPr marL="9525" marR="9525" marT="9525" marB="0" anchor="ctr"/>
                </a:tc>
              </a:tr>
              <a:tr h="460120">
                <a:tc>
                  <a:txBody>
                    <a:bodyPr/>
                    <a:lstStyle/>
                    <a:p>
                      <a:pPr algn="l" fontAlgn="ctr"/>
                      <a:r>
                        <a:rPr lang="fr-FR" sz="2000" b="1" i="0" u="none" strike="noStrike" dirty="0">
                          <a:solidFill>
                            <a:schemeClr val="tx1"/>
                          </a:solidFill>
                          <a:effectLst/>
                          <a:latin typeface="Arial"/>
                        </a:rPr>
                        <a:t>Dispositifs médicaux et implants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100" b="1" i="0" u="none" strike="noStrike" dirty="0">
                          <a:solidFill>
                            <a:srgbClr val="000000"/>
                          </a:solidFill>
                          <a:effectLst/>
                          <a:latin typeface="Calibri"/>
                        </a:rPr>
                        <a:t> </a:t>
                      </a:r>
                    </a:p>
                  </a:txBody>
                  <a:tcPr marL="9525" marR="9525" marT="9525" marB="0" anchor="ctr"/>
                </a:tc>
                <a:tc>
                  <a:txBody>
                    <a:bodyPr/>
                    <a:lstStyle/>
                    <a:p>
                      <a:pPr algn="l" fontAlgn="ctr"/>
                      <a:endParaRPr lang="fr-FR" sz="1200" b="0" i="0" u="none" strike="noStrike">
                        <a:solidFill>
                          <a:srgbClr val="000000"/>
                        </a:solidFill>
                        <a:effectLst/>
                        <a:latin typeface="Arial"/>
                      </a:endParaRPr>
                    </a:p>
                  </a:txBody>
                  <a:tcPr marL="9525" marR="9525" marT="9525" marB="0" anchor="ctr"/>
                </a:tc>
              </a:tr>
              <a:tr h="460120">
                <a:tc>
                  <a:txBody>
                    <a:bodyPr/>
                    <a:lstStyle/>
                    <a:p>
                      <a:pPr algn="l" fontAlgn="ctr"/>
                      <a:r>
                        <a:rPr lang="fr-FR" sz="2000" b="1" i="0" u="none" strike="noStrike" dirty="0">
                          <a:solidFill>
                            <a:schemeClr val="tx1"/>
                          </a:solidFill>
                          <a:effectLst/>
                          <a:latin typeface="Arial"/>
                        </a:rPr>
                        <a:t>Lunetterie médicale (lentilles)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200" b="1" i="0" u="none" strike="noStrike" dirty="0">
                          <a:solidFill>
                            <a:srgbClr val="000000"/>
                          </a:solidFill>
                          <a:effectLst/>
                          <a:latin typeface="Arial"/>
                        </a:rPr>
                        <a:t> </a:t>
                      </a: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bl>
          </a:graphicData>
        </a:graphic>
      </p:graphicFrame>
    </p:spTree>
    <p:extLst>
      <p:ext uri="{BB962C8B-B14F-4D97-AF65-F5344CB8AC3E}">
        <p14:creationId xmlns:p14="http://schemas.microsoft.com/office/powerpoint/2010/main" val="187039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a:t>
            </a:r>
            <a:endParaRPr lang="fr-FR" dirty="0"/>
          </a:p>
        </p:txBody>
      </p:sp>
      <p:sp>
        <p:nvSpPr>
          <p:cNvPr id="3" name="Espace réservé du contenu 2"/>
          <p:cNvSpPr>
            <a:spLocks noGrp="1"/>
          </p:cNvSpPr>
          <p:nvPr>
            <p:ph idx="1"/>
          </p:nvPr>
        </p:nvSpPr>
        <p:spPr/>
        <p:txBody>
          <a:bodyPr/>
          <a:lstStyle/>
          <a:p>
            <a:pPr marL="0" indent="0">
              <a:buNone/>
            </a:pPr>
            <a:r>
              <a:rPr lang="fr-FR" b="1" dirty="0" smtClean="0">
                <a:solidFill>
                  <a:srgbClr val="0070C0"/>
                </a:solidFill>
              </a:rPr>
              <a:t>II. Niveau intermédiaire: </a:t>
            </a:r>
          </a:p>
          <a:p>
            <a:pPr>
              <a:buFont typeface="Wingdings" panose="05000000000000000000" pitchFamily="2" charset="2"/>
              <a:buChar char="v"/>
            </a:pPr>
            <a:r>
              <a:rPr lang="fr-FR" dirty="0" smtClean="0"/>
              <a:t> Centre hospitalier régional (CHR) </a:t>
            </a:r>
          </a:p>
          <a:p>
            <a:pPr>
              <a:buFont typeface="Wingdings" panose="05000000000000000000" pitchFamily="2" charset="2"/>
              <a:buChar char="v"/>
            </a:pPr>
            <a:r>
              <a:rPr lang="fr-FR" dirty="0" smtClean="0"/>
              <a:t> Polyclinique</a:t>
            </a:r>
          </a:p>
          <a:p>
            <a:pPr>
              <a:buFont typeface="Wingdings" panose="05000000000000000000" pitchFamily="2" charset="2"/>
              <a:buChar char="v"/>
            </a:pPr>
            <a:r>
              <a:rPr lang="fr-FR" dirty="0" smtClean="0"/>
              <a:t> </a:t>
            </a:r>
            <a:r>
              <a:rPr lang="fr-FR" dirty="0"/>
              <a:t>H</a:t>
            </a:r>
            <a:r>
              <a:rPr lang="fr-FR" dirty="0" smtClean="0"/>
              <a:t>ôpital </a:t>
            </a:r>
            <a:r>
              <a:rPr lang="fr-FR" dirty="0"/>
              <a:t>privé</a:t>
            </a:r>
          </a:p>
        </p:txBody>
      </p:sp>
    </p:spTree>
    <p:extLst>
      <p:ext uri="{BB962C8B-B14F-4D97-AF65-F5344CB8AC3E}">
        <p14:creationId xmlns:p14="http://schemas.microsoft.com/office/powerpoint/2010/main" val="3973627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Introduction</a:t>
            </a:r>
            <a:endParaRPr lang="fr-FR" dirty="0"/>
          </a:p>
        </p:txBody>
      </p:sp>
      <p:sp>
        <p:nvSpPr>
          <p:cNvPr id="3" name="Espace réservé du contenu 2"/>
          <p:cNvSpPr>
            <a:spLocks noGrp="1"/>
          </p:cNvSpPr>
          <p:nvPr>
            <p:ph idx="1"/>
          </p:nvPr>
        </p:nvSpPr>
        <p:spPr/>
        <p:txBody>
          <a:bodyPr/>
          <a:lstStyle/>
          <a:p>
            <a:r>
              <a:rPr lang="fr-FR" dirty="0"/>
              <a:t>La définition d’un panier de soins </a:t>
            </a:r>
            <a:r>
              <a:rPr lang="fr-FR" dirty="0" smtClean="0"/>
              <a:t>est </a:t>
            </a:r>
            <a:r>
              <a:rPr lang="fr-FR" dirty="0"/>
              <a:t>un élément indispensable </a:t>
            </a:r>
            <a:r>
              <a:rPr lang="fr-FR" dirty="0" smtClean="0"/>
              <a:t>à l’opérationnalisation de l’AMU </a:t>
            </a:r>
          </a:p>
          <a:p>
            <a:r>
              <a:rPr lang="fr-FR" dirty="0" smtClean="0"/>
              <a:t>L’élaboration des </a:t>
            </a:r>
            <a:r>
              <a:rPr lang="fr-FR" dirty="0" err="1" smtClean="0"/>
              <a:t>cenarii</a:t>
            </a:r>
            <a:r>
              <a:rPr lang="fr-FR" dirty="0" smtClean="0"/>
              <a:t> de panier de soins a fait l’objet de divers travaux</a:t>
            </a:r>
          </a:p>
          <a:p>
            <a:r>
              <a:rPr lang="fr-FR" dirty="0" smtClean="0"/>
              <a:t>Il obéit au système de santé  </a:t>
            </a:r>
            <a:endParaRPr lang="fr-FR" dirty="0"/>
          </a:p>
        </p:txBody>
      </p:sp>
    </p:spTree>
    <p:extLst>
      <p:ext uri="{BB962C8B-B14F-4D97-AF65-F5344CB8AC3E}">
        <p14:creationId xmlns:p14="http://schemas.microsoft.com/office/powerpoint/2010/main" val="808542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Panier de soins au niveau intermédiaire </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173941059"/>
              </p:ext>
            </p:extLst>
          </p:nvPr>
        </p:nvGraphicFramePr>
        <p:xfrm>
          <a:off x="457200" y="1600200"/>
          <a:ext cx="8229600" cy="442277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rgbClr val="000000"/>
                          </a:solidFill>
                          <a:effectLst/>
                          <a:latin typeface="Arial"/>
                        </a:rPr>
                        <a:t>Paquet d’activité  CMA sauf consultation infirmière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Consultation de médecine traditionnelle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Kinésithérapie fonctionnelle,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Chirurgie spécialisée (chirurgie orthopédique et traumatologique, urologie, viscérale, gynécologie, ophtalmologie, </a:t>
                      </a:r>
                      <a:r>
                        <a:rPr lang="fr-FR" sz="2000" b="1" i="0" u="none" strike="noStrike" dirty="0" err="1">
                          <a:solidFill>
                            <a:srgbClr val="000000"/>
                          </a:solidFill>
                          <a:effectLst/>
                          <a:latin typeface="Arial"/>
                        </a:rPr>
                        <a:t>maxilo</a:t>
                      </a:r>
                      <a:r>
                        <a:rPr lang="fr-FR" sz="2000" b="1" i="0" u="none" strike="noStrike" dirty="0">
                          <a:solidFill>
                            <a:srgbClr val="000000"/>
                          </a:solidFill>
                          <a:effectLst/>
                          <a:latin typeface="Arial"/>
                        </a:rPr>
                        <a:t> faciale, ORL ,</a:t>
                      </a:r>
                      <a:r>
                        <a:rPr lang="fr-FR" sz="1800" b="1" i="0" u="none" strike="noStrike" dirty="0">
                          <a:solidFill>
                            <a:srgbClr val="000000"/>
                          </a:solidFill>
                          <a:effectLst/>
                          <a:latin typeface="Calibri"/>
                        </a:rPr>
                        <a:t> </a:t>
                      </a:r>
                      <a:r>
                        <a:rPr lang="fr-FR" sz="2000" b="1" i="0" u="none" strike="noStrike" dirty="0">
                          <a:solidFill>
                            <a:srgbClr val="000000"/>
                          </a:solidFill>
                          <a:effectLst/>
                          <a:latin typeface="Arial"/>
                        </a:rPr>
                        <a:t>Interventions de neurochirurgie..)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15357366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Panier de soins au niveau intermédiaire </a:t>
            </a: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471627463"/>
              </p:ext>
            </p:extLst>
          </p:nvPr>
        </p:nvGraphicFramePr>
        <p:xfrm>
          <a:off x="457200" y="1600200"/>
          <a:ext cx="8229600" cy="350520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rgbClr val="000000"/>
                          </a:solidFill>
                          <a:effectLst/>
                          <a:latin typeface="Arial"/>
                        </a:rPr>
                        <a:t>Soins médicaux psychiatriques </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Radiographie </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Écho doppler / vasculaire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Échographie cardiaque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Scannographie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a:solidFill>
                            <a:srgbClr val="000000"/>
                          </a:solidFill>
                          <a:effectLst/>
                          <a:latin typeface="Arial"/>
                        </a:rPr>
                        <a:t>Endoscopie,</a:t>
                      </a:r>
                    </a:p>
                  </a:txBody>
                  <a:tcPr marL="9525" marR="9525" marT="9525" marB="0" anchor="ctr"/>
                </a:tc>
                <a:tc>
                  <a:txBody>
                    <a:bodyPr/>
                    <a:lstStyle/>
                    <a:p>
                      <a:pPr algn="ctr" fontAlgn="ctr"/>
                      <a:r>
                        <a:rPr lang="fr-FR" sz="1600" b="1" i="0" u="none" strike="noStrike" smtClean="0">
                          <a:solidFill>
                            <a:srgbClr val="000000"/>
                          </a:solidFill>
                          <a:effectLst/>
                          <a:latin typeface="Arial"/>
                        </a:rPr>
                        <a:t>X</a:t>
                      </a:r>
                      <a:endParaRPr lang="fr-FR" sz="16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smtClean="0">
                          <a:solidFill>
                            <a:srgbClr val="000000"/>
                          </a:solidFill>
                          <a:effectLst/>
                          <a:latin typeface="Arial"/>
                        </a:rPr>
                        <a:t>X</a:t>
                      </a:r>
                      <a:endParaRPr lang="fr-FR" sz="16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smtClean="0">
                          <a:solidFill>
                            <a:srgbClr val="000000"/>
                          </a:solidFill>
                          <a:effectLst/>
                          <a:latin typeface="Arial"/>
                        </a:rPr>
                        <a:t>X</a:t>
                      </a:r>
                      <a:endParaRPr lang="fr-FR" sz="1600" b="1" i="0" u="none" strike="noStrike" dirty="0">
                        <a:solidFill>
                          <a:srgbClr val="000000"/>
                        </a:solidFill>
                        <a:effectLst/>
                        <a:latin typeface="Arial"/>
                      </a:endParaRP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bl>
          </a:graphicData>
        </a:graphic>
      </p:graphicFrame>
    </p:spTree>
    <p:extLst>
      <p:ext uri="{BB962C8B-B14F-4D97-AF65-F5344CB8AC3E}">
        <p14:creationId xmlns:p14="http://schemas.microsoft.com/office/powerpoint/2010/main" val="37338341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Panier de soins au niveau intermédiaire </a:t>
            </a: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65250261"/>
              </p:ext>
            </p:extLst>
          </p:nvPr>
        </p:nvGraphicFramePr>
        <p:xfrm>
          <a:off x="457200" y="1600200"/>
          <a:ext cx="8229600" cy="375348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rgbClr val="000000"/>
                          </a:solidFill>
                          <a:effectLst/>
                          <a:latin typeface="Arial"/>
                        </a:rPr>
                        <a:t>Électroencéphalogramme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Électromyogramme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Électrocardiogrammes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Épreuves d’effort</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Séjour en couveuse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rgbClr val="000000"/>
                          </a:solidFill>
                          <a:effectLst/>
                          <a:latin typeface="Arial"/>
                        </a:rPr>
                        <a:t>Prise en charge des lésions précancéreuses </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2237793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Panier de soins</a:t>
            </a:r>
            <a:endParaRPr lang="fr-FR" dirty="0"/>
          </a:p>
        </p:txBody>
      </p:sp>
      <p:sp>
        <p:nvSpPr>
          <p:cNvPr id="3" name="Espace réservé du contenu 2"/>
          <p:cNvSpPr>
            <a:spLocks noGrp="1"/>
          </p:cNvSpPr>
          <p:nvPr>
            <p:ph idx="1"/>
          </p:nvPr>
        </p:nvSpPr>
        <p:spPr/>
        <p:txBody>
          <a:bodyPr/>
          <a:lstStyle/>
          <a:p>
            <a:pPr marL="0" indent="0">
              <a:buNone/>
            </a:pPr>
            <a:r>
              <a:rPr lang="fr-FR" b="1" dirty="0" smtClean="0">
                <a:solidFill>
                  <a:srgbClr val="0070C0"/>
                </a:solidFill>
              </a:rPr>
              <a:t>III. Niveau central: </a:t>
            </a:r>
          </a:p>
          <a:p>
            <a:pPr>
              <a:buFont typeface="Wingdings" panose="05000000000000000000" pitchFamily="2" charset="2"/>
              <a:buChar char="v"/>
            </a:pPr>
            <a:r>
              <a:rPr lang="fr-FR" dirty="0"/>
              <a:t> </a:t>
            </a:r>
            <a:r>
              <a:rPr lang="fr-FR" dirty="0" smtClean="0"/>
              <a:t>Centre hospitalier universitaire (CHU)</a:t>
            </a:r>
            <a:endParaRPr lang="fr-FR" dirty="0"/>
          </a:p>
        </p:txBody>
      </p:sp>
    </p:spTree>
    <p:extLst>
      <p:ext uri="{BB962C8B-B14F-4D97-AF65-F5344CB8AC3E}">
        <p14:creationId xmlns:p14="http://schemas.microsoft.com/office/powerpoint/2010/main" val="29502526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Panier de soins au niveau central</a:t>
            </a:r>
            <a:endParaRPr lang="fr-FR"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145200771"/>
              </p:ext>
            </p:extLst>
          </p:nvPr>
        </p:nvGraphicFramePr>
        <p:xfrm>
          <a:off x="457200" y="1600200"/>
          <a:ext cx="8229600" cy="350520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chemeClr val="tx1"/>
                          </a:solidFill>
                          <a:effectLst/>
                          <a:latin typeface="Arial"/>
                        </a:rPr>
                        <a:t>Paquet  d’activité CHR</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Greffe d’organes</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a:solidFill>
                            <a:srgbClr val="000000"/>
                          </a:solidFill>
                          <a:effectLst/>
                          <a:latin typeface="Arial"/>
                        </a:rPr>
                        <a:t> </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a:solidFill>
                            <a:schemeClr val="tx1"/>
                          </a:solidFill>
                          <a:effectLst/>
                          <a:latin typeface="Arial"/>
                        </a:rPr>
                        <a:t>Dialyse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Radiothérapie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Chimiothérapie</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Traitement au laser</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40186614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Panier de soins au niveau central</a:t>
            </a: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2043451386"/>
              </p:ext>
            </p:extLst>
          </p:nvPr>
        </p:nvGraphicFramePr>
        <p:xfrm>
          <a:off x="457200" y="1600200"/>
          <a:ext cx="8229600" cy="3992245"/>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70840">
                <a:tc>
                  <a:txBody>
                    <a:bodyPr/>
                    <a:lstStyle/>
                    <a:p>
                      <a:pPr algn="l" fontAlgn="ctr"/>
                      <a:r>
                        <a:rPr lang="fr-FR" sz="2000" b="1" i="0" u="none" strike="noStrike" dirty="0">
                          <a:solidFill>
                            <a:schemeClr val="tx1"/>
                          </a:solidFill>
                          <a:effectLst/>
                          <a:latin typeface="Arial"/>
                        </a:rPr>
                        <a:t>Soins interventionnels (embolisation, angioplastie cardio-vasculaire, pose de sonde transitoire, pose de pacemaker….)</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Séjour en couveuse</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Examens virologiques</a:t>
                      </a:r>
                    </a:p>
                  </a:txBody>
                  <a:tcPr marL="9525" marR="9525" marT="9525" marB="0" anchor="ctr"/>
                </a:tc>
                <a:tc>
                  <a:txBody>
                    <a:bodyPr/>
                    <a:lstStyle/>
                    <a:p>
                      <a:pPr algn="ctr" fontAlgn="ctr"/>
                      <a:r>
                        <a:rPr lang="fr-FR" sz="1600" b="1" i="0" u="none" strike="noStrike" smtClean="0">
                          <a:solidFill>
                            <a:srgbClr val="000000"/>
                          </a:solidFill>
                          <a:effectLst/>
                          <a:latin typeface="Arial"/>
                        </a:rPr>
                        <a:t>X</a:t>
                      </a:r>
                      <a:endParaRPr lang="fr-FR" sz="16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smtClean="0">
                          <a:solidFill>
                            <a:srgbClr val="000000"/>
                          </a:solidFill>
                          <a:effectLst/>
                          <a:latin typeface="Arial"/>
                        </a:rPr>
                        <a:t>X</a:t>
                      </a:r>
                      <a:endParaRPr lang="fr-FR" sz="1600" b="1" i="0" u="none" strike="noStrike" dirty="0">
                        <a:solidFill>
                          <a:srgbClr val="000000"/>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a:solidFill>
                            <a:schemeClr val="tx1"/>
                          </a:solidFill>
                          <a:effectLst/>
                          <a:latin typeface="Arial"/>
                        </a:rPr>
                        <a:t>Scintigraphie</a:t>
                      </a:r>
                    </a:p>
                  </a:txBody>
                  <a:tcPr marL="9525" marR="9525" marT="9525" marB="0" anchor="ctr"/>
                </a:tc>
                <a:tc>
                  <a:txBody>
                    <a:bodyPr/>
                    <a:lstStyle/>
                    <a:p>
                      <a:pPr algn="ctr" fontAlgn="ctr"/>
                      <a:r>
                        <a:rPr lang="fr-FR" sz="1400" b="1" i="0" u="none" strike="noStrike" dirty="0">
                          <a:solidFill>
                            <a:srgbClr val="000000"/>
                          </a:solidFill>
                          <a:effectLst/>
                          <a:latin typeface="Arial"/>
                        </a:rPr>
                        <a:t>X</a:t>
                      </a:r>
                    </a:p>
                  </a:txBody>
                  <a:tcPr marL="9525" marR="9525" marT="9525" marB="0" anchor="ctr"/>
                </a:tc>
                <a:tc>
                  <a:txBody>
                    <a:bodyPr/>
                    <a:lstStyle/>
                    <a:p>
                      <a:pPr algn="ctr" fontAlgn="ctr"/>
                      <a:r>
                        <a:rPr lang="fr-FR" sz="1400" b="1" i="0" u="none" strike="noStrike" dirty="0">
                          <a:solidFill>
                            <a:srgbClr val="000000"/>
                          </a:solidFill>
                          <a:effectLst/>
                          <a:latin typeface="Arial"/>
                        </a:rPr>
                        <a:t>X</a:t>
                      </a:r>
                    </a:p>
                  </a:txBody>
                  <a:tcPr marL="9525" marR="9525" marT="9525" marB="0" anchor="ctr"/>
                </a:tc>
                <a:tc>
                  <a:txBody>
                    <a:bodyPr/>
                    <a:lstStyle/>
                    <a:p>
                      <a:pPr algn="l" fontAlgn="ctr"/>
                      <a:endParaRPr lang="fr-FR" sz="1200" b="1" i="0" u="none" strike="noStrike" dirty="0">
                        <a:solidFill>
                          <a:srgbClr val="FF0000"/>
                        </a:solidFill>
                        <a:effectLst/>
                        <a:latin typeface="Arial"/>
                      </a:endParaRP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r h="370840">
                <a:tc>
                  <a:txBody>
                    <a:bodyPr/>
                    <a:lstStyle/>
                    <a:p>
                      <a:pPr algn="l" fontAlgn="ctr"/>
                      <a:r>
                        <a:rPr lang="fr-FR" sz="2000" b="1" i="0" u="none" strike="noStrike" dirty="0">
                          <a:solidFill>
                            <a:schemeClr val="tx1"/>
                          </a:solidFill>
                          <a:effectLst/>
                          <a:latin typeface="Arial"/>
                        </a:rPr>
                        <a:t>IRM</a:t>
                      </a:r>
                    </a:p>
                  </a:txBody>
                  <a:tcPr marL="9525" marR="9525" marT="9525" marB="0" anchor="ctr"/>
                </a:tc>
                <a:tc>
                  <a:txBody>
                    <a:bodyPr/>
                    <a:lstStyle/>
                    <a:p>
                      <a:pPr algn="ctr" fontAlgn="ctr"/>
                      <a:r>
                        <a:rPr lang="fr-FR" sz="1400" b="1" i="0" u="none" strike="noStrike" dirty="0">
                          <a:solidFill>
                            <a:srgbClr val="000000"/>
                          </a:solidFill>
                          <a:effectLst/>
                          <a:latin typeface="Arial"/>
                        </a:rPr>
                        <a:t>X</a:t>
                      </a:r>
                    </a:p>
                  </a:txBody>
                  <a:tcPr marL="9525" marR="9525" marT="9525" marB="0" anchor="ctr"/>
                </a:tc>
                <a:tc>
                  <a:txBody>
                    <a:bodyPr/>
                    <a:lstStyle/>
                    <a:p>
                      <a:pPr algn="ctr" fontAlgn="ctr"/>
                      <a:r>
                        <a:rPr lang="fr-FR" sz="1400" b="1" i="0" u="none" strike="noStrike" dirty="0">
                          <a:solidFill>
                            <a:srgbClr val="000000"/>
                          </a:solidFill>
                          <a:effectLst/>
                          <a:latin typeface="Arial"/>
                        </a:rPr>
                        <a:t>X</a:t>
                      </a:r>
                    </a:p>
                  </a:txBody>
                  <a:tcPr marL="9525" marR="9525" marT="9525" marB="0" anchor="ctr"/>
                </a:tc>
                <a:tc>
                  <a:txBody>
                    <a:bodyPr/>
                    <a:lstStyle/>
                    <a:p>
                      <a:pPr algn="l" fontAlgn="ctr"/>
                      <a:endParaRPr lang="fr-FR" sz="1200" b="1" i="0" u="none" strike="noStrike" dirty="0">
                        <a:solidFill>
                          <a:srgbClr val="FF0000"/>
                        </a:solidFill>
                        <a:effectLst/>
                        <a:latin typeface="Arial"/>
                      </a:endParaRPr>
                    </a:p>
                  </a:txBody>
                  <a:tcPr marL="9525" marR="9525" marT="9525" marB="0" anchor="ctr"/>
                </a:tc>
                <a:tc>
                  <a:txBody>
                    <a:bodyPr/>
                    <a:lstStyle/>
                    <a:p>
                      <a:pPr algn="l" fontAlgn="ctr"/>
                      <a:endParaRPr lang="fr-FR" sz="1200" b="0" i="0" u="none" strike="noStrike" dirty="0">
                        <a:solidFill>
                          <a:srgbClr val="000000"/>
                        </a:solidFill>
                        <a:effectLst/>
                        <a:latin typeface="Arial"/>
                      </a:endParaRPr>
                    </a:p>
                  </a:txBody>
                  <a:tcPr marL="9525" marR="9525" marT="9525" marB="0" anchor="ctr"/>
                </a:tc>
              </a:tr>
            </a:tbl>
          </a:graphicData>
        </a:graphic>
      </p:graphicFrame>
    </p:spTree>
    <p:extLst>
      <p:ext uri="{BB962C8B-B14F-4D97-AF65-F5344CB8AC3E}">
        <p14:creationId xmlns:p14="http://schemas.microsoft.com/office/powerpoint/2010/main" val="6606263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Panier de soins au niveau central</a:t>
            </a: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430317885"/>
              </p:ext>
            </p:extLst>
          </p:nvPr>
        </p:nvGraphicFramePr>
        <p:xfrm>
          <a:off x="395536" y="2420888"/>
          <a:ext cx="8229600" cy="3756660"/>
        </p:xfrm>
        <a:graphic>
          <a:graphicData uri="http://schemas.openxmlformats.org/drawingml/2006/table">
            <a:tbl>
              <a:tblPr firstRow="1" bandRow="1">
                <a:tableStyleId>{D7AC3CCA-C797-4891-BE02-D94E43425B78}</a:tableStyleId>
              </a:tblPr>
              <a:tblGrid>
                <a:gridCol w="4402832"/>
                <a:gridCol w="720080"/>
                <a:gridCol w="864096"/>
                <a:gridCol w="720080"/>
                <a:gridCol w="1522512"/>
              </a:tblGrid>
              <a:tr h="370840">
                <a:tc rowSpan="2">
                  <a:txBody>
                    <a:bodyPr/>
                    <a:lstStyle/>
                    <a:p>
                      <a:r>
                        <a:rPr lang="fr-FR" dirty="0" smtClean="0"/>
                        <a:t>Paquets de Prestations (soins)</a:t>
                      </a:r>
                      <a:endParaRPr lang="fr-FR" dirty="0"/>
                    </a:p>
                  </a:txBody>
                  <a:tcPr/>
                </a:tc>
                <a:tc gridSpan="3">
                  <a:txBody>
                    <a:bodyPr/>
                    <a:lstStyle/>
                    <a:p>
                      <a:r>
                        <a:rPr lang="fr-FR" dirty="0" smtClean="0"/>
                        <a:t>SCENARI de panier</a:t>
                      </a:r>
                      <a:r>
                        <a:rPr lang="fr-FR" baseline="0" dirty="0" smtClean="0"/>
                        <a:t> de soins</a:t>
                      </a:r>
                      <a:endParaRPr lang="fr-FR" dirty="0"/>
                    </a:p>
                  </a:txBody>
                  <a:tcPr/>
                </a:tc>
                <a:tc hMerge="1">
                  <a:txBody>
                    <a:bodyPr/>
                    <a:lstStyle/>
                    <a:p>
                      <a:endParaRPr lang="fr-FR" dirty="0"/>
                    </a:p>
                  </a:txBody>
                  <a:tcPr/>
                </a:tc>
                <a:tc hMerge="1">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Observations</a:t>
                      </a:r>
                    </a:p>
                    <a:p>
                      <a:endParaRPr lang="fr-FR" dirty="0"/>
                    </a:p>
                  </a:txBody>
                  <a:tcPr/>
                </a:tc>
              </a:tr>
              <a:tr h="370840">
                <a:tc vMerge="1">
                  <a:txBody>
                    <a:bodyPr/>
                    <a:lstStyle/>
                    <a:p>
                      <a:endParaRPr lang="fr-FR" dirty="0"/>
                    </a:p>
                  </a:txBody>
                  <a:tcPr/>
                </a:tc>
                <a:tc>
                  <a:txBody>
                    <a:bodyPr/>
                    <a:lstStyle/>
                    <a:p>
                      <a:r>
                        <a:rPr lang="fr-FR" b="1" dirty="0" smtClean="0"/>
                        <a:t>Large</a:t>
                      </a:r>
                      <a:endParaRPr lang="fr-FR" b="1" dirty="0"/>
                    </a:p>
                  </a:txBody>
                  <a:tcPr/>
                </a:tc>
                <a:tc>
                  <a:txBody>
                    <a:bodyPr/>
                    <a:lstStyle/>
                    <a:p>
                      <a:r>
                        <a:rPr lang="fr-FR" b="1" dirty="0" smtClean="0"/>
                        <a:t>Moyen</a:t>
                      </a:r>
                      <a:endParaRPr lang="fr-FR" b="1" dirty="0"/>
                    </a:p>
                  </a:txBody>
                  <a:tcPr/>
                </a:tc>
                <a:tc>
                  <a:txBody>
                    <a:bodyPr/>
                    <a:lstStyle/>
                    <a:p>
                      <a:r>
                        <a:rPr lang="fr-FR" b="1" dirty="0" err="1" smtClean="0"/>
                        <a:t>Minimun</a:t>
                      </a:r>
                      <a:endParaRPr lang="fr-FR" b="1" dirty="0"/>
                    </a:p>
                  </a:txBody>
                  <a:tcPr/>
                </a:tc>
                <a:tc>
                  <a:txBody>
                    <a:bodyPr/>
                    <a:lstStyle/>
                    <a:p>
                      <a:endParaRPr lang="fr-FR" dirty="0"/>
                    </a:p>
                  </a:txBody>
                  <a:tcPr/>
                </a:tc>
              </a:tr>
              <a:tr h="304016">
                <a:tc>
                  <a:txBody>
                    <a:bodyPr/>
                    <a:lstStyle/>
                    <a:p>
                      <a:pPr algn="l" fontAlgn="ctr"/>
                      <a:r>
                        <a:rPr lang="fr-FR" sz="2000" b="1" i="0" u="none" strike="noStrike" dirty="0" smtClean="0">
                          <a:solidFill>
                            <a:schemeClr val="tx1"/>
                          </a:solidFill>
                          <a:effectLst/>
                          <a:latin typeface="Arial"/>
                        </a:rPr>
                        <a:t>Analyse toxicologique</a:t>
                      </a:r>
                    </a:p>
                    <a:p>
                      <a:pPr algn="l" fontAlgn="ct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a:solidFill>
                            <a:srgbClr val="000000"/>
                          </a:solidFill>
                          <a:effectLst/>
                          <a:latin typeface="Arial"/>
                        </a:rPr>
                        <a:t> </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err="1" smtClean="0">
                          <a:solidFill>
                            <a:schemeClr val="tx1"/>
                          </a:solidFill>
                          <a:effectLst/>
                          <a:latin typeface="Arial"/>
                        </a:rPr>
                        <a:t>Coelio</a:t>
                      </a:r>
                      <a:r>
                        <a:rPr lang="fr-FR" sz="2000" b="1" i="0" u="none" strike="noStrike" dirty="0" smtClean="0">
                          <a:solidFill>
                            <a:schemeClr val="tx1"/>
                          </a:solidFill>
                          <a:effectLst/>
                          <a:latin typeface="Arial"/>
                        </a:rPr>
                        <a:t>-chirurgie </a:t>
                      </a:r>
                    </a:p>
                    <a:p>
                      <a:pPr algn="l" fontAlgn="ct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Interventions de neurochirurgie</a:t>
                      </a:r>
                    </a:p>
                    <a:p>
                      <a:pPr algn="l" fontAlgn="ct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X</a:t>
                      </a:r>
                    </a:p>
                  </a:txBody>
                  <a:tcPr marL="9525" marR="9525" marT="9525" marB="0" anchor="ctr"/>
                </a:tc>
                <a:tc>
                  <a:txBody>
                    <a:bodyPr/>
                    <a:lstStyle/>
                    <a:p>
                      <a:pPr algn="l" fontAlgn="ctr"/>
                      <a:r>
                        <a:rPr lang="fr-FR" sz="1200" b="0" i="0" u="none" strike="noStrike">
                          <a:solidFill>
                            <a:srgbClr val="000000"/>
                          </a:solidFill>
                          <a:effectLst/>
                          <a:latin typeface="Arial"/>
                        </a:rPr>
                        <a:t> </a:t>
                      </a:r>
                    </a:p>
                  </a:txBody>
                  <a:tcPr marL="9525" marR="9525" marT="9525" marB="0" anchor="ctr"/>
                </a:tc>
              </a:tr>
              <a:tr h="370840">
                <a:tc>
                  <a:txBody>
                    <a:bodyPr/>
                    <a:lstStyle/>
                    <a:p>
                      <a:pPr algn="l" fontAlgn="ctr"/>
                      <a:r>
                        <a:rPr lang="fr-FR" sz="2000" b="1" i="0" u="none" strike="noStrike" dirty="0" smtClean="0">
                          <a:solidFill>
                            <a:schemeClr val="tx1"/>
                          </a:solidFill>
                          <a:effectLst/>
                          <a:latin typeface="Arial"/>
                        </a:rPr>
                        <a:t>Interventions de chirurgie cardiovasculaire </a:t>
                      </a:r>
                      <a:endParaRPr lang="fr-FR" sz="2000" b="1" i="0" u="none" strike="noStrike" dirty="0">
                        <a:solidFill>
                          <a:schemeClr val="tx1"/>
                        </a:solidFill>
                        <a:effectLst/>
                        <a:latin typeface="Arial"/>
                      </a:endParaRPr>
                    </a:p>
                  </a:txBody>
                  <a:tcPr marL="9525" marR="9525" marT="9525" marB="0" anchor="ctr"/>
                </a:tc>
                <a:tc>
                  <a:txBody>
                    <a:bodyPr/>
                    <a:lstStyle/>
                    <a:p>
                      <a:pPr algn="ctr" fontAlgn="ctr"/>
                      <a:r>
                        <a:rPr lang="fr-FR" sz="1600" b="1" i="0" u="none" strike="noStrike">
                          <a:solidFill>
                            <a:srgbClr val="000000"/>
                          </a:solidFill>
                          <a:effectLst/>
                          <a:latin typeface="Arial"/>
                        </a:rPr>
                        <a:t>X</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ctr" fontAlgn="ctr"/>
                      <a:r>
                        <a:rPr lang="fr-FR" sz="1600" b="1" i="0" u="none" strike="noStrike" dirty="0">
                          <a:solidFill>
                            <a:srgbClr val="000000"/>
                          </a:solidFill>
                          <a:effectLst/>
                          <a:latin typeface="Arial"/>
                        </a:rPr>
                        <a:t> </a:t>
                      </a:r>
                    </a:p>
                  </a:txBody>
                  <a:tcPr marL="9525" marR="9525" marT="9525" marB="0" anchor="ctr"/>
                </a:tc>
                <a:tc>
                  <a:txBody>
                    <a:bodyPr/>
                    <a:lstStyle/>
                    <a:p>
                      <a:pPr algn="l" fontAlgn="ctr"/>
                      <a:r>
                        <a:rPr lang="fr-FR" sz="1200" b="0" i="0" u="none" strike="noStrike" dirty="0">
                          <a:solidFill>
                            <a:srgbClr val="000000"/>
                          </a:solidFill>
                          <a:effectLst/>
                          <a:latin typeface="Arial"/>
                        </a:rPr>
                        <a:t> </a:t>
                      </a:r>
                    </a:p>
                  </a:txBody>
                  <a:tcPr marL="9525" marR="9525" marT="9525" marB="0" anchor="ctr"/>
                </a:tc>
              </a:tr>
            </a:tbl>
          </a:graphicData>
        </a:graphic>
      </p:graphicFrame>
    </p:spTree>
    <p:extLst>
      <p:ext uri="{BB962C8B-B14F-4D97-AF65-F5344CB8AC3E}">
        <p14:creationId xmlns:p14="http://schemas.microsoft.com/office/powerpoint/2010/main" val="18975652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a:t>
            </a:r>
            <a:endParaRPr lang="fr-FR" dirty="0"/>
          </a:p>
        </p:txBody>
      </p:sp>
      <p:sp>
        <p:nvSpPr>
          <p:cNvPr id="3" name="Espace réservé du contenu 2"/>
          <p:cNvSpPr>
            <a:spLocks noGrp="1"/>
          </p:cNvSpPr>
          <p:nvPr>
            <p:ph idx="1"/>
          </p:nvPr>
        </p:nvSpPr>
        <p:spPr/>
        <p:txBody>
          <a:bodyPr/>
          <a:lstStyle/>
          <a:p>
            <a:pPr marL="0" indent="0">
              <a:buNone/>
            </a:pPr>
            <a:endParaRPr lang="fr-FR" dirty="0" smtClean="0"/>
          </a:p>
          <a:p>
            <a:pPr marL="0" indent="0">
              <a:buNone/>
            </a:pPr>
            <a:r>
              <a:rPr lang="fr-FR" dirty="0" smtClean="0"/>
              <a:t>Le panier de soins prend en compte les prestations disponibles dans les structures de santé au Burkina Faso.</a:t>
            </a:r>
          </a:p>
          <a:p>
            <a:pPr marL="0" indent="0">
              <a:buNone/>
            </a:pPr>
            <a:r>
              <a:rPr lang="fr-FR" dirty="0" smtClean="0"/>
              <a:t>Il couvre les besoins de santé des populations et son évolution est fonction des ressources disponibles</a:t>
            </a:r>
            <a:endParaRPr lang="fr-FR" dirty="0"/>
          </a:p>
        </p:txBody>
      </p:sp>
    </p:spTree>
    <p:extLst>
      <p:ext uri="{BB962C8B-B14F-4D97-AF65-F5344CB8AC3E}">
        <p14:creationId xmlns:p14="http://schemas.microsoft.com/office/powerpoint/2010/main" val="39567200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ocuments and Settings\nmaalaoui\Local Settings\Temporary Internet Files\Content.IE5\W563S5Y3\MCj01047960000[1].wmf"/>
          <p:cNvPicPr>
            <a:picLocks noGrp="1" noChangeAspect="1" noChangeArrowheads="1"/>
          </p:cNvPicPr>
          <p:nvPr>
            <p:ph idx="4294967295"/>
          </p:nvPr>
        </p:nvPicPr>
        <p:blipFill>
          <a:blip r:embed="rId2" cstate="print"/>
          <a:srcRect/>
          <a:stretch>
            <a:fillRect/>
          </a:stretch>
        </p:blipFill>
        <p:spPr>
          <a:xfrm>
            <a:off x="1554163" y="1857375"/>
            <a:ext cx="5803900" cy="2406650"/>
          </a:xfrm>
          <a:noFill/>
        </p:spPr>
      </p:pic>
    </p:spTree>
    <p:extLst>
      <p:ext uri="{BB962C8B-B14F-4D97-AF65-F5344CB8AC3E}">
        <p14:creationId xmlns:p14="http://schemas.microsoft.com/office/powerpoint/2010/main" val="3185057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Système de santé</a:t>
            </a:r>
            <a:endParaRPr lang="fr-FR" dirty="0"/>
          </a:p>
        </p:txBody>
      </p:sp>
      <p:sp>
        <p:nvSpPr>
          <p:cNvPr id="3" name="Espace réservé du contenu 2"/>
          <p:cNvSpPr>
            <a:spLocks noGrp="1"/>
          </p:cNvSpPr>
          <p:nvPr>
            <p:ph idx="1"/>
          </p:nvPr>
        </p:nvSpPr>
        <p:spPr/>
        <p:txBody>
          <a:bodyPr/>
          <a:lstStyle/>
          <a:p>
            <a:r>
              <a:rPr lang="fr-FR" dirty="0" smtClean="0"/>
              <a:t>Organisation du système </a:t>
            </a:r>
            <a:r>
              <a:rPr lang="fr-FR" dirty="0"/>
              <a:t>de santé au Burkina Faso </a:t>
            </a:r>
            <a:r>
              <a:rPr lang="fr-FR" dirty="0" smtClean="0"/>
              <a:t> </a:t>
            </a:r>
            <a:r>
              <a:rPr lang="fr-FR" dirty="0"/>
              <a:t>axée sur le </a:t>
            </a:r>
            <a:r>
              <a:rPr lang="fr-FR" dirty="0" smtClean="0"/>
              <a:t>district sanitaire </a:t>
            </a:r>
          </a:p>
          <a:p>
            <a:r>
              <a:rPr lang="fr-FR" dirty="0"/>
              <a:t>C</a:t>
            </a:r>
            <a:r>
              <a:rPr lang="fr-FR" dirty="0" smtClean="0"/>
              <a:t>omporte </a:t>
            </a:r>
            <a:r>
              <a:rPr lang="fr-FR" dirty="0"/>
              <a:t>une organisation administrative et une </a:t>
            </a:r>
            <a:r>
              <a:rPr lang="fr-FR" dirty="0" smtClean="0"/>
              <a:t>organisation technique</a:t>
            </a:r>
          </a:p>
          <a:p>
            <a:r>
              <a:rPr lang="fr-FR" dirty="0"/>
              <a:t>H</a:t>
            </a:r>
            <a:r>
              <a:rPr lang="fr-FR" dirty="0" smtClean="0"/>
              <a:t>iérarchisation pyramidale </a:t>
            </a:r>
            <a:r>
              <a:rPr lang="fr-FR" dirty="0"/>
              <a:t>à base communautaire </a:t>
            </a:r>
            <a:r>
              <a:rPr lang="fr-FR" dirty="0" smtClean="0"/>
              <a:t>avec  </a:t>
            </a:r>
            <a:r>
              <a:rPr lang="fr-FR" dirty="0"/>
              <a:t>trois </a:t>
            </a:r>
            <a:r>
              <a:rPr lang="fr-FR" dirty="0" smtClean="0"/>
              <a:t>niveaux: central</a:t>
            </a:r>
            <a:r>
              <a:rPr lang="fr-FR" dirty="0"/>
              <a:t>, intermédiaire et périphérique</a:t>
            </a:r>
          </a:p>
        </p:txBody>
      </p:sp>
    </p:spTree>
    <p:extLst>
      <p:ext uri="{BB962C8B-B14F-4D97-AF65-F5344CB8AC3E}">
        <p14:creationId xmlns:p14="http://schemas.microsoft.com/office/powerpoint/2010/main" val="1233132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Système de santé</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8904708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6230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1628800"/>
            <a:ext cx="7520940" cy="1368152"/>
          </a:xfrm>
        </p:spPr>
        <p:txBody>
          <a:bodyPr>
            <a:normAutofit fontScale="90000"/>
          </a:bodyPr>
          <a:lstStyle/>
          <a:p>
            <a:pPr algn="ctr"/>
            <a:r>
              <a:rPr lang="fr-FR" b="1" dirty="0" smtClean="0">
                <a:solidFill>
                  <a:srgbClr val="0070C0"/>
                </a:solidFill>
              </a:rPr>
              <a:t>I- AU </a:t>
            </a:r>
            <a:r>
              <a:rPr lang="fr-FR" b="1" dirty="0">
                <a:solidFill>
                  <a:srgbClr val="0070C0"/>
                </a:solidFill>
              </a:rPr>
              <a:t>NIVEAU </a:t>
            </a:r>
            <a:r>
              <a:rPr lang="fr-FR" b="1" dirty="0" smtClean="0">
                <a:solidFill>
                  <a:srgbClr val="0070C0"/>
                </a:solidFill>
              </a:rPr>
              <a:t>du DISTRICT </a:t>
            </a:r>
            <a:r>
              <a:rPr lang="fr-FR" b="1" dirty="0">
                <a:solidFill>
                  <a:srgbClr val="0070C0"/>
                </a:solidFill>
              </a:rPr>
              <a:t>SANITAIRE</a:t>
            </a:r>
          </a:p>
        </p:txBody>
      </p:sp>
    </p:spTree>
    <p:extLst>
      <p:ext uri="{BB962C8B-B14F-4D97-AF65-F5344CB8AC3E}">
        <p14:creationId xmlns:p14="http://schemas.microsoft.com/office/powerpoint/2010/main" val="1485971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2960" y="476672"/>
            <a:ext cx="7520940" cy="4392488"/>
          </a:xfrm>
        </p:spPr>
        <p:txBody>
          <a:bodyPr>
            <a:normAutofit/>
          </a:bodyPr>
          <a:lstStyle/>
          <a:p>
            <a:pPr algn="just"/>
            <a:endParaRPr lang="fr-FR" sz="2800" b="0" dirty="0" smtClean="0"/>
          </a:p>
          <a:p>
            <a:pPr algn="just"/>
            <a:endParaRPr lang="fr-FR" sz="2800" dirty="0"/>
          </a:p>
          <a:p>
            <a:pPr algn="just"/>
            <a:r>
              <a:rPr lang="fr-FR" sz="2800" b="0" dirty="0" smtClean="0"/>
              <a:t>le </a:t>
            </a:r>
            <a:r>
              <a:rPr lang="fr-FR" sz="2800" b="0" dirty="0"/>
              <a:t>paquet de soins du niveau périphérique (CSPS/CM, CMA</a:t>
            </a:r>
            <a:r>
              <a:rPr lang="fr-FR" sz="2800" b="0" dirty="0" smtClean="0"/>
              <a:t>) a </a:t>
            </a:r>
            <a:r>
              <a:rPr lang="fr-FR" sz="2800" b="0" dirty="0"/>
              <a:t>été instruit par Arrêté </a:t>
            </a:r>
            <a:r>
              <a:rPr lang="fr-FR" sz="2800" b="0" dirty="0" smtClean="0"/>
              <a:t>N°2014-037/MS/CAB  </a:t>
            </a:r>
            <a:r>
              <a:rPr lang="fr-FR" sz="2800" b="0" dirty="0"/>
              <a:t>portant attribution, organisation et fonctionnement du district sanitaire</a:t>
            </a:r>
          </a:p>
          <a:p>
            <a:pPr algn="just"/>
            <a:endParaRPr lang="fr-FR" sz="2800" b="0" dirty="0"/>
          </a:p>
        </p:txBody>
      </p:sp>
    </p:spTree>
    <p:extLst>
      <p:ext uri="{BB962C8B-B14F-4D97-AF65-F5344CB8AC3E}">
        <p14:creationId xmlns:p14="http://schemas.microsoft.com/office/powerpoint/2010/main" val="636686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1- Paquet minimum d’activités (PMA) : du CSPS</a:t>
            </a:r>
            <a:endParaRPr lang="fr-FR" dirty="0"/>
          </a:p>
        </p:txBody>
      </p:sp>
      <p:sp>
        <p:nvSpPr>
          <p:cNvPr id="3" name="Espace réservé du contenu 2"/>
          <p:cNvSpPr>
            <a:spLocks noGrp="1"/>
          </p:cNvSpPr>
          <p:nvPr>
            <p:ph idx="1"/>
          </p:nvPr>
        </p:nvSpPr>
        <p:spPr>
          <a:xfrm>
            <a:off x="467544" y="1484784"/>
            <a:ext cx="8136904" cy="4536504"/>
          </a:xfrm>
        </p:spPr>
        <p:txBody>
          <a:bodyPr>
            <a:noAutofit/>
          </a:bodyPr>
          <a:lstStyle/>
          <a:p>
            <a:pPr marL="457200" lvl="1" indent="0" algn="just">
              <a:buNone/>
            </a:pPr>
            <a:endParaRPr lang="fr-FR" sz="2800" dirty="0" smtClean="0"/>
          </a:p>
          <a:p>
            <a:pPr marL="457200" lvl="1" indent="0" algn="just">
              <a:buNone/>
            </a:pPr>
            <a:r>
              <a:rPr lang="fr-FR" sz="2800" dirty="0" smtClean="0"/>
              <a:t>Il </a:t>
            </a:r>
            <a:r>
              <a:rPr lang="fr-FR" sz="2800" dirty="0"/>
              <a:t>s’agit :</a:t>
            </a:r>
          </a:p>
          <a:p>
            <a:pPr lvl="1" algn="just"/>
            <a:r>
              <a:rPr lang="fr-FR" sz="2800" dirty="0"/>
              <a:t>le diagnostic et le traitement des affections courantes;</a:t>
            </a:r>
          </a:p>
          <a:p>
            <a:pPr lvl="1" algn="just"/>
            <a:r>
              <a:rPr lang="fr-FR" sz="2800" dirty="0"/>
              <a:t>les consultations prénatales, post natales et de suivi des enfants;</a:t>
            </a:r>
          </a:p>
          <a:p>
            <a:pPr lvl="1" algn="just"/>
            <a:r>
              <a:rPr lang="fr-FR" sz="2800" dirty="0"/>
              <a:t>les accouchements;</a:t>
            </a:r>
          </a:p>
          <a:p>
            <a:pPr lvl="1" algn="just"/>
            <a:r>
              <a:rPr lang="fr-FR" sz="2800" dirty="0"/>
              <a:t>les vaccinations;</a:t>
            </a:r>
          </a:p>
          <a:p>
            <a:pPr lvl="1" algn="just"/>
            <a:r>
              <a:rPr lang="fr-FR" sz="2800" dirty="0"/>
              <a:t>la planification familiale.     </a:t>
            </a:r>
          </a:p>
        </p:txBody>
      </p:sp>
    </p:spTree>
    <p:extLst>
      <p:ext uri="{BB962C8B-B14F-4D97-AF65-F5344CB8AC3E}">
        <p14:creationId xmlns:p14="http://schemas.microsoft.com/office/powerpoint/2010/main" val="2161098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smtClean="0"/>
              <a:t>2- Paquet complémentaire d’activités (PAC)  du entre médical (CM)</a:t>
            </a:r>
            <a:endParaRPr lang="fr-FR" sz="3600" dirty="0"/>
          </a:p>
        </p:txBody>
      </p:sp>
      <p:sp>
        <p:nvSpPr>
          <p:cNvPr id="3" name="Espace réservé du contenu 2"/>
          <p:cNvSpPr>
            <a:spLocks noGrp="1"/>
          </p:cNvSpPr>
          <p:nvPr>
            <p:ph idx="1"/>
          </p:nvPr>
        </p:nvSpPr>
        <p:spPr>
          <a:xfrm>
            <a:off x="822960" y="2060848"/>
            <a:ext cx="7520940" cy="3384376"/>
          </a:xfrm>
        </p:spPr>
        <p:txBody>
          <a:bodyPr>
            <a:noAutofit/>
          </a:bodyPr>
          <a:lstStyle/>
          <a:p>
            <a:pPr marL="457200" lvl="1" indent="0">
              <a:buNone/>
            </a:pPr>
            <a:r>
              <a:rPr lang="fr-FR" sz="2800" dirty="0" smtClean="0"/>
              <a:t>Outre les PMA du CSPS, le CM assure:</a:t>
            </a:r>
          </a:p>
          <a:p>
            <a:pPr lvl="1"/>
            <a:r>
              <a:rPr lang="fr-FR" sz="2800" dirty="0" smtClean="0"/>
              <a:t>la consultation de médecine générale;</a:t>
            </a:r>
          </a:p>
          <a:p>
            <a:pPr lvl="1"/>
            <a:r>
              <a:rPr lang="fr-FR" sz="2800" dirty="0"/>
              <a:t>l</a:t>
            </a:r>
            <a:r>
              <a:rPr lang="fr-FR" sz="2800" dirty="0" smtClean="0"/>
              <a:t>a consultation infirmière spécialisée;</a:t>
            </a:r>
          </a:p>
          <a:p>
            <a:pPr lvl="1"/>
            <a:r>
              <a:rPr lang="fr-FR" sz="2800" dirty="0" smtClean="0"/>
              <a:t>l’hospitalisation des malades;</a:t>
            </a:r>
          </a:p>
          <a:p>
            <a:pPr lvl="1"/>
            <a:r>
              <a:rPr lang="fr-FR" sz="2800" dirty="0" smtClean="0"/>
              <a:t>la prise en charge des maladies chroniques ;</a:t>
            </a:r>
          </a:p>
          <a:p>
            <a:pPr lvl="1"/>
            <a:r>
              <a:rPr lang="fr-FR" sz="2800" dirty="0"/>
              <a:t>l</a:t>
            </a:r>
            <a:r>
              <a:rPr lang="fr-FR" sz="2800" dirty="0" smtClean="0"/>
              <a:t>es activités de laboratoire et d’échographie.                       </a:t>
            </a:r>
            <a:endParaRPr lang="fr-FR" sz="2800" dirty="0"/>
          </a:p>
        </p:txBody>
      </p:sp>
    </p:spTree>
    <p:extLst>
      <p:ext uri="{BB962C8B-B14F-4D97-AF65-F5344CB8AC3E}">
        <p14:creationId xmlns:p14="http://schemas.microsoft.com/office/powerpoint/2010/main" val="4132256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1619</Words>
  <Application>Microsoft Office PowerPoint</Application>
  <PresentationFormat>Affichage à l'écran (4:3)</PresentationFormat>
  <Paragraphs>635</Paragraphs>
  <Slides>38</Slides>
  <Notes>0</Notes>
  <HiddenSlides>0</HiddenSlides>
  <MMClips>0</MMClips>
  <ScaleCrop>false</ScaleCrop>
  <HeadingPairs>
    <vt:vector size="4" baseType="variant">
      <vt:variant>
        <vt:lpstr>Thème</vt:lpstr>
      </vt:variant>
      <vt:variant>
        <vt:i4>1</vt:i4>
      </vt:variant>
      <vt:variant>
        <vt:lpstr>Titres des diapositives</vt:lpstr>
      </vt:variant>
      <vt:variant>
        <vt:i4>38</vt:i4>
      </vt:variant>
    </vt:vector>
  </HeadingPairs>
  <TitlesOfParts>
    <vt:vector size="39" baseType="lpstr">
      <vt:lpstr>Thème Office</vt:lpstr>
      <vt:lpstr>MINISTERE DE LA SANTE </vt:lpstr>
      <vt:lpstr>Plan de présentation</vt:lpstr>
      <vt:lpstr>Introduction</vt:lpstr>
      <vt:lpstr>Système de santé</vt:lpstr>
      <vt:lpstr>Système de santé</vt:lpstr>
      <vt:lpstr>I- AU NIVEAU du DISTRICT SANITAIRE</vt:lpstr>
      <vt:lpstr>Présentation PowerPoint</vt:lpstr>
      <vt:lpstr>1- Paquet minimum d’activités (PMA) : du CSPS</vt:lpstr>
      <vt:lpstr>2- Paquet complémentaire d’activités (PAC)  du entre médical (CM)</vt:lpstr>
      <vt:lpstr> 3- Paquet complémentaire d’activités du (PCA)  du CMA</vt:lpstr>
      <vt:lpstr>II- AU NIVEAU CHR/CHU</vt:lpstr>
      <vt:lpstr>1- Services du CHR</vt:lpstr>
      <vt:lpstr>2- Services du CHU</vt:lpstr>
      <vt:lpstr>Paquets de soins </vt:lpstr>
      <vt:lpstr>Présentation PowerPoint</vt:lpstr>
      <vt:lpstr>Panier de soins </vt:lpstr>
      <vt:lpstr>Panier de soins </vt:lpstr>
      <vt:lpstr>Panier de soins</vt:lpstr>
      <vt:lpstr>Panier de soins au niveau périphérique</vt:lpstr>
      <vt:lpstr>Panier de soins au niveau périphérique</vt:lpstr>
      <vt:lpstr>Panier de soins au niveau périphérique</vt:lpstr>
      <vt:lpstr>Panier de soins au niveau périphérique</vt:lpstr>
      <vt:lpstr>Panier de soins</vt:lpstr>
      <vt:lpstr>Panier de soins au niveau périphérique: deuxième échelon</vt:lpstr>
      <vt:lpstr>Panier de soins au niveau périphérique: deuxième échelon</vt:lpstr>
      <vt:lpstr>Panier de soins au niveau périphérique: deuxième échelon</vt:lpstr>
      <vt:lpstr>Panier de soins au niveau périphérique: deuxième échelon</vt:lpstr>
      <vt:lpstr>Panier de soins au niveau périphérique: deuxième échelon</vt:lpstr>
      <vt:lpstr>Panier de soins</vt:lpstr>
      <vt:lpstr>Panier de soins au niveau intermédiaire </vt:lpstr>
      <vt:lpstr>Panier de soins au niveau intermédiaire </vt:lpstr>
      <vt:lpstr>Panier de soins au niveau intermédiaire </vt:lpstr>
      <vt:lpstr>Panier de soins</vt:lpstr>
      <vt:lpstr>Panier de soins au niveau central</vt:lpstr>
      <vt:lpstr>Panier de soins au niveau central</vt:lpstr>
      <vt:lpstr>Panier de soins au niveau central</vt:lpstr>
      <vt:lpstr>Conclusion</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MINSITERE DE LA SANTE Présentation du panier de soins</dc:title>
  <dc:creator>Doc Ouedraogo</dc:creator>
  <cp:lastModifiedBy>Doc Ouedraogo</cp:lastModifiedBy>
  <cp:revision>34</cp:revision>
  <cp:lastPrinted>2015-06-09T07:06:49Z</cp:lastPrinted>
  <dcterms:created xsi:type="dcterms:W3CDTF">2015-06-08T00:02:07Z</dcterms:created>
  <dcterms:modified xsi:type="dcterms:W3CDTF">2015-06-09T13:29:23Z</dcterms:modified>
</cp:coreProperties>
</file>